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5124113" cy="21388388"/>
  <p:notesSz cx="6858000" cy="9144000"/>
  <p:defaultTextStyle>
    <a:defPPr>
      <a:defRPr lang="en-US"/>
    </a:defPPr>
    <a:lvl1pPr marL="0" algn="l" defTabSz="1043193" rtl="0" eaLnBrk="1" latinLnBrk="0" hangingPunct="1">
      <a:defRPr sz="4100" kern="1200">
        <a:solidFill>
          <a:schemeClr val="tx1"/>
        </a:solidFill>
        <a:latin typeface="+mn-lt"/>
        <a:ea typeface="+mn-ea"/>
        <a:cs typeface="+mn-cs"/>
      </a:defRPr>
    </a:lvl1pPr>
    <a:lvl2pPr marL="1043193" algn="l" defTabSz="1043193" rtl="0" eaLnBrk="1" latinLnBrk="0" hangingPunct="1">
      <a:defRPr sz="4100" kern="1200">
        <a:solidFill>
          <a:schemeClr val="tx1"/>
        </a:solidFill>
        <a:latin typeface="+mn-lt"/>
        <a:ea typeface="+mn-ea"/>
        <a:cs typeface="+mn-cs"/>
      </a:defRPr>
    </a:lvl2pPr>
    <a:lvl3pPr marL="2086386" algn="l" defTabSz="1043193" rtl="0" eaLnBrk="1" latinLnBrk="0" hangingPunct="1">
      <a:defRPr sz="4100" kern="1200">
        <a:solidFill>
          <a:schemeClr val="tx1"/>
        </a:solidFill>
        <a:latin typeface="+mn-lt"/>
        <a:ea typeface="+mn-ea"/>
        <a:cs typeface="+mn-cs"/>
      </a:defRPr>
    </a:lvl3pPr>
    <a:lvl4pPr marL="3129580" algn="l" defTabSz="1043193" rtl="0" eaLnBrk="1" latinLnBrk="0" hangingPunct="1">
      <a:defRPr sz="4100" kern="1200">
        <a:solidFill>
          <a:schemeClr val="tx1"/>
        </a:solidFill>
        <a:latin typeface="+mn-lt"/>
        <a:ea typeface="+mn-ea"/>
        <a:cs typeface="+mn-cs"/>
      </a:defRPr>
    </a:lvl4pPr>
    <a:lvl5pPr marL="4172773" algn="l" defTabSz="1043193" rtl="0" eaLnBrk="1" latinLnBrk="0" hangingPunct="1">
      <a:defRPr sz="4100" kern="1200">
        <a:solidFill>
          <a:schemeClr val="tx1"/>
        </a:solidFill>
        <a:latin typeface="+mn-lt"/>
        <a:ea typeface="+mn-ea"/>
        <a:cs typeface="+mn-cs"/>
      </a:defRPr>
    </a:lvl5pPr>
    <a:lvl6pPr marL="5215966" algn="l" defTabSz="1043193" rtl="0" eaLnBrk="1" latinLnBrk="0" hangingPunct="1">
      <a:defRPr sz="4100" kern="1200">
        <a:solidFill>
          <a:schemeClr val="tx1"/>
        </a:solidFill>
        <a:latin typeface="+mn-lt"/>
        <a:ea typeface="+mn-ea"/>
        <a:cs typeface="+mn-cs"/>
      </a:defRPr>
    </a:lvl6pPr>
    <a:lvl7pPr marL="6259159" algn="l" defTabSz="1043193" rtl="0" eaLnBrk="1" latinLnBrk="0" hangingPunct="1">
      <a:defRPr sz="4100" kern="1200">
        <a:solidFill>
          <a:schemeClr val="tx1"/>
        </a:solidFill>
        <a:latin typeface="+mn-lt"/>
        <a:ea typeface="+mn-ea"/>
        <a:cs typeface="+mn-cs"/>
      </a:defRPr>
    </a:lvl7pPr>
    <a:lvl8pPr marL="7302353" algn="l" defTabSz="1043193" rtl="0" eaLnBrk="1" latinLnBrk="0" hangingPunct="1">
      <a:defRPr sz="4100" kern="1200">
        <a:solidFill>
          <a:schemeClr val="tx1"/>
        </a:solidFill>
        <a:latin typeface="+mn-lt"/>
        <a:ea typeface="+mn-ea"/>
        <a:cs typeface="+mn-cs"/>
      </a:defRPr>
    </a:lvl8pPr>
    <a:lvl9pPr marL="8345546" algn="l" defTabSz="1043193" rtl="0" eaLnBrk="1" latinLnBrk="0" hangingPunct="1">
      <a:defRPr sz="4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30">
          <p15:clr>
            <a:srgbClr val="A4A3A4"/>
          </p15:clr>
        </p15:guide>
        <p15:guide id="2" orient="horz" pos="83">
          <p15:clr>
            <a:srgbClr val="A4A3A4"/>
          </p15:clr>
        </p15:guide>
        <p15:guide id="3" orient="horz" pos="450">
          <p15:clr>
            <a:srgbClr val="A4A3A4"/>
          </p15:clr>
        </p15:guide>
        <p15:guide id="4" orient="horz" pos="2270">
          <p15:clr>
            <a:srgbClr val="A4A3A4"/>
          </p15:clr>
        </p15:guide>
        <p15:guide id="5" orient="horz" pos="2644">
          <p15:clr>
            <a:srgbClr val="A4A3A4"/>
          </p15:clr>
        </p15:guide>
        <p15:guide id="6" orient="horz" pos="3103">
          <p15:clr>
            <a:srgbClr val="A4A3A4"/>
          </p15:clr>
        </p15:guide>
        <p15:guide id="7" orient="horz" pos="12166">
          <p15:clr>
            <a:srgbClr val="A4A3A4"/>
          </p15:clr>
        </p15:guide>
        <p15:guide id="8" pos="9435">
          <p15:clr>
            <a:srgbClr val="A4A3A4"/>
          </p15:clr>
        </p15:guide>
        <p15:guide id="9" pos="6169">
          <p15:clr>
            <a:srgbClr val="A4A3A4"/>
          </p15:clr>
        </p15:guide>
        <p15:guide id="10" pos="9079">
          <p15:clr>
            <a:srgbClr val="A4A3A4"/>
          </p15:clr>
        </p15:guide>
        <p15:guide id="11" pos="426">
          <p15:clr>
            <a:srgbClr val="A4A3A4"/>
          </p15:clr>
        </p15:guide>
        <p15:guide id="12" pos="32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66A7"/>
    <a:srgbClr val="0166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60"/>
    <p:restoredTop sz="93128"/>
  </p:normalViewPr>
  <p:slideViewPr>
    <p:cSldViewPr snapToGrid="0" snapToObjects="1" showGuides="1">
      <p:cViewPr>
        <p:scale>
          <a:sx n="54" d="100"/>
          <a:sy n="54" d="100"/>
        </p:scale>
        <p:origin x="-1080" y="-80"/>
      </p:cViewPr>
      <p:guideLst>
        <p:guide orient="horz" pos="13030"/>
        <p:guide orient="horz" pos="83"/>
        <p:guide orient="horz" pos="450"/>
        <p:guide orient="horz" pos="2270"/>
        <p:guide orient="horz" pos="2644"/>
        <p:guide orient="horz" pos="3103"/>
        <p:guide orient="horz" pos="12166"/>
        <p:guide pos="9435"/>
        <p:guide pos="6169"/>
        <p:guide pos="9079"/>
        <p:guide pos="426"/>
        <p:guide pos="32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309" y="6644264"/>
            <a:ext cx="12855496" cy="4584641"/>
          </a:xfrm>
        </p:spPr>
        <p:txBody>
          <a:bodyPr/>
          <a:lstStyle/>
          <a:p>
            <a:r>
              <a:rPr lang="en-AU"/>
              <a:t>Click to edit Master title style</a:t>
            </a:r>
            <a:endParaRPr lang="en-US"/>
          </a:p>
        </p:txBody>
      </p:sp>
      <p:sp>
        <p:nvSpPr>
          <p:cNvPr id="3" name="Subtitle 2"/>
          <p:cNvSpPr>
            <a:spLocks noGrp="1"/>
          </p:cNvSpPr>
          <p:nvPr>
            <p:ph type="subTitle" idx="1"/>
          </p:nvPr>
        </p:nvSpPr>
        <p:spPr>
          <a:xfrm>
            <a:off x="2268617" y="12120087"/>
            <a:ext cx="10586879" cy="5465921"/>
          </a:xfrm>
        </p:spPr>
        <p:txBody>
          <a:bodyPr/>
          <a:lstStyle>
            <a:lvl1pPr marL="0" indent="0" algn="ctr">
              <a:buNone/>
              <a:defRPr>
                <a:solidFill>
                  <a:schemeClr val="tx1">
                    <a:tint val="75000"/>
                  </a:schemeClr>
                </a:solidFill>
              </a:defRPr>
            </a:lvl1pPr>
            <a:lvl2pPr marL="1043193" indent="0" algn="ctr">
              <a:buNone/>
              <a:defRPr>
                <a:solidFill>
                  <a:schemeClr val="tx1">
                    <a:tint val="75000"/>
                  </a:schemeClr>
                </a:solidFill>
              </a:defRPr>
            </a:lvl2pPr>
            <a:lvl3pPr marL="2086386" indent="0" algn="ctr">
              <a:buNone/>
              <a:defRPr>
                <a:solidFill>
                  <a:schemeClr val="tx1">
                    <a:tint val="75000"/>
                  </a:schemeClr>
                </a:solidFill>
              </a:defRPr>
            </a:lvl3pPr>
            <a:lvl4pPr marL="3129580" indent="0" algn="ctr">
              <a:buNone/>
              <a:defRPr>
                <a:solidFill>
                  <a:schemeClr val="tx1">
                    <a:tint val="75000"/>
                  </a:schemeClr>
                </a:solidFill>
              </a:defRPr>
            </a:lvl4pPr>
            <a:lvl5pPr marL="4172773" indent="0" algn="ctr">
              <a:buNone/>
              <a:defRPr>
                <a:solidFill>
                  <a:schemeClr val="tx1">
                    <a:tint val="75000"/>
                  </a:schemeClr>
                </a:solidFill>
              </a:defRPr>
            </a:lvl5pPr>
            <a:lvl6pPr marL="5215966" indent="0" algn="ctr">
              <a:buNone/>
              <a:defRPr>
                <a:solidFill>
                  <a:schemeClr val="tx1">
                    <a:tint val="75000"/>
                  </a:schemeClr>
                </a:solidFill>
              </a:defRPr>
            </a:lvl6pPr>
            <a:lvl7pPr marL="6259159" indent="0" algn="ctr">
              <a:buNone/>
              <a:defRPr>
                <a:solidFill>
                  <a:schemeClr val="tx1">
                    <a:tint val="75000"/>
                  </a:schemeClr>
                </a:solidFill>
              </a:defRPr>
            </a:lvl7pPr>
            <a:lvl8pPr marL="7302353" indent="0" algn="ctr">
              <a:buNone/>
              <a:defRPr>
                <a:solidFill>
                  <a:schemeClr val="tx1">
                    <a:tint val="75000"/>
                  </a:schemeClr>
                </a:solidFill>
              </a:defRPr>
            </a:lvl8pPr>
            <a:lvl9pPr marL="8345546"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25055676-0511-EF45-A2C4-1DA202DD99D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222025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5055676-0511-EF45-A2C4-1DA202DD99D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255296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138434" y="2673550"/>
            <a:ext cx="5626906" cy="56911927"/>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1249840" y="2673550"/>
            <a:ext cx="16636524" cy="56911927"/>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5055676-0511-EF45-A2C4-1DA202DD99D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86186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25055676-0511-EF45-A2C4-1DA202DD99D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269184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701" y="13744021"/>
            <a:ext cx="12855496" cy="4247972"/>
          </a:xfrm>
        </p:spPr>
        <p:txBody>
          <a:bodyPr anchor="t"/>
          <a:lstStyle>
            <a:lvl1pPr algn="l">
              <a:defRPr sz="9100" b="1" cap="all"/>
            </a:lvl1pPr>
          </a:lstStyle>
          <a:p>
            <a:r>
              <a:rPr lang="en-AU"/>
              <a:t>Click to edit Master title style</a:t>
            </a:r>
            <a:endParaRPr lang="en-US"/>
          </a:p>
        </p:txBody>
      </p:sp>
      <p:sp>
        <p:nvSpPr>
          <p:cNvPr id="3" name="Text Placeholder 2"/>
          <p:cNvSpPr>
            <a:spLocks noGrp="1"/>
          </p:cNvSpPr>
          <p:nvPr>
            <p:ph type="body" idx="1"/>
          </p:nvPr>
        </p:nvSpPr>
        <p:spPr>
          <a:xfrm>
            <a:off x="1194701" y="9065313"/>
            <a:ext cx="12855496" cy="4678708"/>
          </a:xfrm>
        </p:spPr>
        <p:txBody>
          <a:bodyPr anchor="b"/>
          <a:lstStyle>
            <a:lvl1pPr marL="0" indent="0">
              <a:buNone/>
              <a:defRPr sz="4600">
                <a:solidFill>
                  <a:schemeClr val="tx1">
                    <a:tint val="75000"/>
                  </a:schemeClr>
                </a:solidFill>
              </a:defRPr>
            </a:lvl1pPr>
            <a:lvl2pPr marL="1043193" indent="0">
              <a:buNone/>
              <a:defRPr sz="4100">
                <a:solidFill>
                  <a:schemeClr val="tx1">
                    <a:tint val="75000"/>
                  </a:schemeClr>
                </a:solidFill>
              </a:defRPr>
            </a:lvl2pPr>
            <a:lvl3pPr marL="2086386" indent="0">
              <a:buNone/>
              <a:defRPr sz="3700">
                <a:solidFill>
                  <a:schemeClr val="tx1">
                    <a:tint val="75000"/>
                  </a:schemeClr>
                </a:solidFill>
              </a:defRPr>
            </a:lvl3pPr>
            <a:lvl4pPr marL="3129580" indent="0">
              <a:buNone/>
              <a:defRPr sz="3200">
                <a:solidFill>
                  <a:schemeClr val="tx1">
                    <a:tint val="75000"/>
                  </a:schemeClr>
                </a:solidFill>
              </a:defRPr>
            </a:lvl4pPr>
            <a:lvl5pPr marL="4172773" indent="0">
              <a:buNone/>
              <a:defRPr sz="3200">
                <a:solidFill>
                  <a:schemeClr val="tx1">
                    <a:tint val="75000"/>
                  </a:schemeClr>
                </a:solidFill>
              </a:defRPr>
            </a:lvl5pPr>
            <a:lvl6pPr marL="5215966" indent="0">
              <a:buNone/>
              <a:defRPr sz="3200">
                <a:solidFill>
                  <a:schemeClr val="tx1">
                    <a:tint val="75000"/>
                  </a:schemeClr>
                </a:solidFill>
              </a:defRPr>
            </a:lvl6pPr>
            <a:lvl7pPr marL="6259159" indent="0">
              <a:buNone/>
              <a:defRPr sz="3200">
                <a:solidFill>
                  <a:schemeClr val="tx1">
                    <a:tint val="75000"/>
                  </a:schemeClr>
                </a:solidFill>
              </a:defRPr>
            </a:lvl7pPr>
            <a:lvl8pPr marL="7302353" indent="0">
              <a:buNone/>
              <a:defRPr sz="3200">
                <a:solidFill>
                  <a:schemeClr val="tx1">
                    <a:tint val="75000"/>
                  </a:schemeClr>
                </a:solidFill>
              </a:defRPr>
            </a:lvl8pPr>
            <a:lvl9pPr marL="8345546" indent="0">
              <a:buNone/>
              <a:defRPr sz="32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25055676-0511-EF45-A2C4-1DA202DD99D6}"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169216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1249841" y="15565995"/>
            <a:ext cx="11130403" cy="44019483"/>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12632311" y="15565995"/>
            <a:ext cx="11133028" cy="44019483"/>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25055676-0511-EF45-A2C4-1DA202DD99D6}"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71514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06" y="856527"/>
            <a:ext cx="13611702" cy="3564731"/>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756206" y="4787634"/>
            <a:ext cx="6682443" cy="1995258"/>
          </a:xfrm>
        </p:spPr>
        <p:txBody>
          <a:bodyPr anchor="b"/>
          <a:lstStyle>
            <a:lvl1pPr marL="0" indent="0">
              <a:buNone/>
              <a:defRPr sz="5500" b="1"/>
            </a:lvl1pPr>
            <a:lvl2pPr marL="1043193" indent="0">
              <a:buNone/>
              <a:defRPr sz="4600" b="1"/>
            </a:lvl2pPr>
            <a:lvl3pPr marL="2086386" indent="0">
              <a:buNone/>
              <a:defRPr sz="4100" b="1"/>
            </a:lvl3pPr>
            <a:lvl4pPr marL="3129580" indent="0">
              <a:buNone/>
              <a:defRPr sz="3700" b="1"/>
            </a:lvl4pPr>
            <a:lvl5pPr marL="4172773" indent="0">
              <a:buNone/>
              <a:defRPr sz="3700" b="1"/>
            </a:lvl5pPr>
            <a:lvl6pPr marL="5215966" indent="0">
              <a:buNone/>
              <a:defRPr sz="3700" b="1"/>
            </a:lvl6pPr>
            <a:lvl7pPr marL="6259159" indent="0">
              <a:buNone/>
              <a:defRPr sz="3700" b="1"/>
            </a:lvl7pPr>
            <a:lvl8pPr marL="7302353" indent="0">
              <a:buNone/>
              <a:defRPr sz="3700" b="1"/>
            </a:lvl8pPr>
            <a:lvl9pPr marL="8345546" indent="0">
              <a:buNone/>
              <a:defRPr sz="3700" b="1"/>
            </a:lvl9pPr>
          </a:lstStyle>
          <a:p>
            <a:pPr lvl="0"/>
            <a:r>
              <a:rPr lang="en-AU"/>
              <a:t>Click to edit Master text styles</a:t>
            </a:r>
          </a:p>
        </p:txBody>
      </p:sp>
      <p:sp>
        <p:nvSpPr>
          <p:cNvPr id="4" name="Content Placeholder 3"/>
          <p:cNvSpPr>
            <a:spLocks noGrp="1"/>
          </p:cNvSpPr>
          <p:nvPr>
            <p:ph sz="half" idx="2"/>
          </p:nvPr>
        </p:nvSpPr>
        <p:spPr>
          <a:xfrm>
            <a:off x="756206" y="6782891"/>
            <a:ext cx="6682443" cy="12323080"/>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7682840" y="4787634"/>
            <a:ext cx="6685068" cy="1995258"/>
          </a:xfrm>
        </p:spPr>
        <p:txBody>
          <a:bodyPr anchor="b"/>
          <a:lstStyle>
            <a:lvl1pPr marL="0" indent="0">
              <a:buNone/>
              <a:defRPr sz="5500" b="1"/>
            </a:lvl1pPr>
            <a:lvl2pPr marL="1043193" indent="0">
              <a:buNone/>
              <a:defRPr sz="4600" b="1"/>
            </a:lvl2pPr>
            <a:lvl3pPr marL="2086386" indent="0">
              <a:buNone/>
              <a:defRPr sz="4100" b="1"/>
            </a:lvl3pPr>
            <a:lvl4pPr marL="3129580" indent="0">
              <a:buNone/>
              <a:defRPr sz="3700" b="1"/>
            </a:lvl4pPr>
            <a:lvl5pPr marL="4172773" indent="0">
              <a:buNone/>
              <a:defRPr sz="3700" b="1"/>
            </a:lvl5pPr>
            <a:lvl6pPr marL="5215966" indent="0">
              <a:buNone/>
              <a:defRPr sz="3700" b="1"/>
            </a:lvl6pPr>
            <a:lvl7pPr marL="6259159" indent="0">
              <a:buNone/>
              <a:defRPr sz="3700" b="1"/>
            </a:lvl7pPr>
            <a:lvl8pPr marL="7302353" indent="0">
              <a:buNone/>
              <a:defRPr sz="3700" b="1"/>
            </a:lvl8pPr>
            <a:lvl9pPr marL="8345546" indent="0">
              <a:buNone/>
              <a:defRPr sz="3700" b="1"/>
            </a:lvl9pPr>
          </a:lstStyle>
          <a:p>
            <a:pPr lvl="0"/>
            <a:r>
              <a:rPr lang="en-AU"/>
              <a:t>Click to edit Master text styles</a:t>
            </a:r>
          </a:p>
        </p:txBody>
      </p:sp>
      <p:sp>
        <p:nvSpPr>
          <p:cNvPr id="6" name="Content Placeholder 5"/>
          <p:cNvSpPr>
            <a:spLocks noGrp="1"/>
          </p:cNvSpPr>
          <p:nvPr>
            <p:ph sz="quarter" idx="4"/>
          </p:nvPr>
        </p:nvSpPr>
        <p:spPr>
          <a:xfrm>
            <a:off x="7682840" y="6782891"/>
            <a:ext cx="6685068" cy="12323080"/>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25055676-0511-EF45-A2C4-1DA202DD99D6}" type="datetimeFigureOut">
              <a:rPr lang="en-US" smtClean="0"/>
              <a:t>10/19/23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179787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25055676-0511-EF45-A2C4-1DA202DD99D6}" type="datetimeFigureOut">
              <a:rPr lang="en-US" smtClean="0"/>
              <a:t>10/19/23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47807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55676-0511-EF45-A2C4-1DA202DD99D6}" type="datetimeFigureOut">
              <a:rPr lang="en-US" smtClean="0"/>
              <a:t>10/19/23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153623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06" y="851574"/>
            <a:ext cx="4975729" cy="3624144"/>
          </a:xfrm>
        </p:spPr>
        <p:txBody>
          <a:bodyPr anchor="b"/>
          <a:lstStyle>
            <a:lvl1pPr algn="l">
              <a:defRPr sz="4600" b="1"/>
            </a:lvl1pPr>
          </a:lstStyle>
          <a:p>
            <a:r>
              <a:rPr lang="en-AU"/>
              <a:t>Click to edit Master title style</a:t>
            </a:r>
            <a:endParaRPr lang="en-US"/>
          </a:p>
        </p:txBody>
      </p:sp>
      <p:sp>
        <p:nvSpPr>
          <p:cNvPr id="3" name="Content Placeholder 2"/>
          <p:cNvSpPr>
            <a:spLocks noGrp="1"/>
          </p:cNvSpPr>
          <p:nvPr>
            <p:ph idx="1"/>
          </p:nvPr>
        </p:nvSpPr>
        <p:spPr>
          <a:xfrm>
            <a:off x="5913108" y="851576"/>
            <a:ext cx="8454799" cy="18254397"/>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756206" y="4475720"/>
            <a:ext cx="4975729" cy="14630253"/>
          </a:xfrm>
        </p:spPr>
        <p:txBody>
          <a:bodyPr/>
          <a:lstStyle>
            <a:lvl1pPr marL="0" indent="0">
              <a:buNone/>
              <a:defRPr sz="3200"/>
            </a:lvl1pPr>
            <a:lvl2pPr marL="1043193" indent="0">
              <a:buNone/>
              <a:defRPr sz="2700"/>
            </a:lvl2pPr>
            <a:lvl3pPr marL="2086386" indent="0">
              <a:buNone/>
              <a:defRPr sz="2300"/>
            </a:lvl3pPr>
            <a:lvl4pPr marL="3129580" indent="0">
              <a:buNone/>
              <a:defRPr sz="2100"/>
            </a:lvl4pPr>
            <a:lvl5pPr marL="4172773" indent="0">
              <a:buNone/>
              <a:defRPr sz="2100"/>
            </a:lvl5pPr>
            <a:lvl6pPr marL="5215966" indent="0">
              <a:buNone/>
              <a:defRPr sz="2100"/>
            </a:lvl6pPr>
            <a:lvl7pPr marL="6259159" indent="0">
              <a:buNone/>
              <a:defRPr sz="2100"/>
            </a:lvl7pPr>
            <a:lvl8pPr marL="7302353" indent="0">
              <a:buNone/>
              <a:defRPr sz="2100"/>
            </a:lvl8pPr>
            <a:lvl9pPr marL="8345546" indent="0">
              <a:buNone/>
              <a:defRPr sz="2100"/>
            </a:lvl9pPr>
          </a:lstStyle>
          <a:p>
            <a:pPr lvl="0"/>
            <a:r>
              <a:rPr lang="en-AU"/>
              <a:t>Click to edit Master text styles</a:t>
            </a:r>
          </a:p>
        </p:txBody>
      </p:sp>
      <p:sp>
        <p:nvSpPr>
          <p:cNvPr id="5" name="Date Placeholder 4"/>
          <p:cNvSpPr>
            <a:spLocks noGrp="1"/>
          </p:cNvSpPr>
          <p:nvPr>
            <p:ph type="dt" sz="half" idx="10"/>
          </p:nvPr>
        </p:nvSpPr>
        <p:spPr/>
        <p:txBody>
          <a:bodyPr/>
          <a:lstStyle/>
          <a:p>
            <a:fld id="{25055676-0511-EF45-A2C4-1DA202DD99D6}"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350760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4432" y="14971872"/>
            <a:ext cx="9074468" cy="1767514"/>
          </a:xfrm>
        </p:spPr>
        <p:txBody>
          <a:bodyPr anchor="b"/>
          <a:lstStyle>
            <a:lvl1pPr algn="l">
              <a:defRPr sz="4600" b="1"/>
            </a:lvl1pPr>
          </a:lstStyle>
          <a:p>
            <a:r>
              <a:rPr lang="en-AU"/>
              <a:t>Click to edit Master title style</a:t>
            </a:r>
            <a:endParaRPr lang="en-US"/>
          </a:p>
        </p:txBody>
      </p:sp>
      <p:sp>
        <p:nvSpPr>
          <p:cNvPr id="3" name="Picture Placeholder 2"/>
          <p:cNvSpPr>
            <a:spLocks noGrp="1"/>
          </p:cNvSpPr>
          <p:nvPr>
            <p:ph type="pic" idx="1"/>
          </p:nvPr>
        </p:nvSpPr>
        <p:spPr>
          <a:xfrm>
            <a:off x="2964432" y="1911092"/>
            <a:ext cx="9074468" cy="12833033"/>
          </a:xfrm>
        </p:spPr>
        <p:txBody>
          <a:bodyPr/>
          <a:lstStyle>
            <a:lvl1pPr marL="0" indent="0">
              <a:buNone/>
              <a:defRPr sz="7300"/>
            </a:lvl1pPr>
            <a:lvl2pPr marL="1043193" indent="0">
              <a:buNone/>
              <a:defRPr sz="6400"/>
            </a:lvl2pPr>
            <a:lvl3pPr marL="2086386" indent="0">
              <a:buNone/>
              <a:defRPr sz="5500"/>
            </a:lvl3pPr>
            <a:lvl4pPr marL="3129580" indent="0">
              <a:buNone/>
              <a:defRPr sz="4600"/>
            </a:lvl4pPr>
            <a:lvl5pPr marL="4172773" indent="0">
              <a:buNone/>
              <a:defRPr sz="4600"/>
            </a:lvl5pPr>
            <a:lvl6pPr marL="5215966" indent="0">
              <a:buNone/>
              <a:defRPr sz="4600"/>
            </a:lvl6pPr>
            <a:lvl7pPr marL="6259159" indent="0">
              <a:buNone/>
              <a:defRPr sz="4600"/>
            </a:lvl7pPr>
            <a:lvl8pPr marL="7302353" indent="0">
              <a:buNone/>
              <a:defRPr sz="4600"/>
            </a:lvl8pPr>
            <a:lvl9pPr marL="8345546" indent="0">
              <a:buNone/>
              <a:defRPr sz="4600"/>
            </a:lvl9pPr>
          </a:lstStyle>
          <a:p>
            <a:endParaRPr lang="en-US"/>
          </a:p>
        </p:txBody>
      </p:sp>
      <p:sp>
        <p:nvSpPr>
          <p:cNvPr id="4" name="Text Placeholder 3"/>
          <p:cNvSpPr>
            <a:spLocks noGrp="1"/>
          </p:cNvSpPr>
          <p:nvPr>
            <p:ph type="body" sz="half" idx="2"/>
          </p:nvPr>
        </p:nvSpPr>
        <p:spPr>
          <a:xfrm>
            <a:off x="2964432" y="16739386"/>
            <a:ext cx="9074468" cy="2510163"/>
          </a:xfrm>
        </p:spPr>
        <p:txBody>
          <a:bodyPr/>
          <a:lstStyle>
            <a:lvl1pPr marL="0" indent="0">
              <a:buNone/>
              <a:defRPr sz="3200"/>
            </a:lvl1pPr>
            <a:lvl2pPr marL="1043193" indent="0">
              <a:buNone/>
              <a:defRPr sz="2700"/>
            </a:lvl2pPr>
            <a:lvl3pPr marL="2086386" indent="0">
              <a:buNone/>
              <a:defRPr sz="2300"/>
            </a:lvl3pPr>
            <a:lvl4pPr marL="3129580" indent="0">
              <a:buNone/>
              <a:defRPr sz="2100"/>
            </a:lvl4pPr>
            <a:lvl5pPr marL="4172773" indent="0">
              <a:buNone/>
              <a:defRPr sz="2100"/>
            </a:lvl5pPr>
            <a:lvl6pPr marL="5215966" indent="0">
              <a:buNone/>
              <a:defRPr sz="2100"/>
            </a:lvl6pPr>
            <a:lvl7pPr marL="6259159" indent="0">
              <a:buNone/>
              <a:defRPr sz="2100"/>
            </a:lvl7pPr>
            <a:lvl8pPr marL="7302353" indent="0">
              <a:buNone/>
              <a:defRPr sz="2100"/>
            </a:lvl8pPr>
            <a:lvl9pPr marL="8345546" indent="0">
              <a:buNone/>
              <a:defRPr sz="2100"/>
            </a:lvl9pPr>
          </a:lstStyle>
          <a:p>
            <a:pPr lvl="0"/>
            <a:r>
              <a:rPr lang="en-AU"/>
              <a:t>Click to edit Master text styles</a:t>
            </a:r>
          </a:p>
        </p:txBody>
      </p:sp>
      <p:sp>
        <p:nvSpPr>
          <p:cNvPr id="5" name="Date Placeholder 4"/>
          <p:cNvSpPr>
            <a:spLocks noGrp="1"/>
          </p:cNvSpPr>
          <p:nvPr>
            <p:ph type="dt" sz="half" idx="10"/>
          </p:nvPr>
        </p:nvSpPr>
        <p:spPr/>
        <p:txBody>
          <a:bodyPr/>
          <a:lstStyle/>
          <a:p>
            <a:fld id="{25055676-0511-EF45-A2C4-1DA202DD99D6}"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675A1-29EA-764A-B767-EC21E6D238CB}" type="slidenum">
              <a:rPr lang="en-US" smtClean="0"/>
              <a:t>‹#›</a:t>
            </a:fld>
            <a:endParaRPr lang="en-US"/>
          </a:p>
        </p:txBody>
      </p:sp>
    </p:spTree>
    <p:extLst>
      <p:ext uri="{BB962C8B-B14F-4D97-AF65-F5344CB8AC3E}">
        <p14:creationId xmlns:p14="http://schemas.microsoft.com/office/powerpoint/2010/main" val="46084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206" y="856527"/>
            <a:ext cx="13611702" cy="3564731"/>
          </a:xfrm>
          <a:prstGeom prst="rect">
            <a:avLst/>
          </a:prstGeom>
        </p:spPr>
        <p:txBody>
          <a:bodyPr vert="horz" lIns="208639" tIns="104319" rIns="208639" bIns="104319"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756206" y="4990626"/>
            <a:ext cx="13611702" cy="14115347"/>
          </a:xfrm>
          <a:prstGeom prst="rect">
            <a:avLst/>
          </a:prstGeom>
        </p:spPr>
        <p:txBody>
          <a:bodyPr vert="horz" lIns="208639" tIns="104319" rIns="208639" bIns="104319"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756206" y="19823868"/>
            <a:ext cx="3528960" cy="1138734"/>
          </a:xfrm>
          <a:prstGeom prst="rect">
            <a:avLst/>
          </a:prstGeom>
        </p:spPr>
        <p:txBody>
          <a:bodyPr vert="horz" lIns="208639" tIns="104319" rIns="208639" bIns="104319" rtlCol="0" anchor="ctr"/>
          <a:lstStyle>
            <a:lvl1pPr algn="l">
              <a:defRPr sz="2700">
                <a:solidFill>
                  <a:schemeClr val="tx1">
                    <a:tint val="75000"/>
                  </a:schemeClr>
                </a:solidFill>
              </a:defRPr>
            </a:lvl1pPr>
          </a:lstStyle>
          <a:p>
            <a:fld id="{25055676-0511-EF45-A2C4-1DA202DD99D6}" type="datetimeFigureOut">
              <a:rPr lang="en-US" smtClean="0"/>
              <a:t>10/19/23</a:t>
            </a:fld>
            <a:endParaRPr lang="en-US"/>
          </a:p>
        </p:txBody>
      </p:sp>
      <p:sp>
        <p:nvSpPr>
          <p:cNvPr id="5" name="Footer Placeholder 4"/>
          <p:cNvSpPr>
            <a:spLocks noGrp="1"/>
          </p:cNvSpPr>
          <p:nvPr>
            <p:ph type="ftr" sz="quarter" idx="3"/>
          </p:nvPr>
        </p:nvSpPr>
        <p:spPr>
          <a:xfrm>
            <a:off x="5167406" y="19823868"/>
            <a:ext cx="4789302" cy="1138734"/>
          </a:xfrm>
          <a:prstGeom prst="rect">
            <a:avLst/>
          </a:prstGeom>
        </p:spPr>
        <p:txBody>
          <a:bodyPr vert="horz" lIns="208639" tIns="104319" rIns="208639" bIns="104319" rtlCol="0" anchor="ctr"/>
          <a:lstStyle>
            <a:lvl1pPr algn="ctr">
              <a:defRPr sz="2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38948" y="19823868"/>
            <a:ext cx="3528960" cy="1138734"/>
          </a:xfrm>
          <a:prstGeom prst="rect">
            <a:avLst/>
          </a:prstGeom>
        </p:spPr>
        <p:txBody>
          <a:bodyPr vert="horz" lIns="208639" tIns="104319" rIns="208639" bIns="104319" rtlCol="0" anchor="ctr"/>
          <a:lstStyle>
            <a:lvl1pPr algn="r">
              <a:defRPr sz="2700">
                <a:solidFill>
                  <a:schemeClr val="tx1">
                    <a:tint val="75000"/>
                  </a:schemeClr>
                </a:solidFill>
              </a:defRPr>
            </a:lvl1pPr>
          </a:lstStyle>
          <a:p>
            <a:fld id="{979675A1-29EA-764A-B767-EC21E6D238CB}" type="slidenum">
              <a:rPr lang="en-US" smtClean="0"/>
              <a:t>‹#›</a:t>
            </a:fld>
            <a:endParaRPr lang="en-US"/>
          </a:p>
        </p:txBody>
      </p:sp>
    </p:spTree>
    <p:extLst>
      <p:ext uri="{BB962C8B-B14F-4D97-AF65-F5344CB8AC3E}">
        <p14:creationId xmlns:p14="http://schemas.microsoft.com/office/powerpoint/2010/main" val="308517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193" rtl="0" eaLnBrk="1" latinLnBrk="0" hangingPunct="1">
        <a:spcBef>
          <a:spcPct val="0"/>
        </a:spcBef>
        <a:buNone/>
        <a:defRPr sz="10000" kern="1200">
          <a:solidFill>
            <a:schemeClr val="tx1"/>
          </a:solidFill>
          <a:latin typeface="+mj-lt"/>
          <a:ea typeface="+mj-ea"/>
          <a:cs typeface="+mj-cs"/>
        </a:defRPr>
      </a:lvl1pPr>
    </p:titleStyle>
    <p:bodyStyle>
      <a:lvl1pPr marL="782395" indent="-782395" algn="l" defTabSz="1043193" rtl="0" eaLnBrk="1" latinLnBrk="0" hangingPunct="1">
        <a:spcBef>
          <a:spcPct val="20000"/>
        </a:spcBef>
        <a:buFont typeface="Arial"/>
        <a:buChar char="•"/>
        <a:defRPr sz="7300" kern="1200">
          <a:solidFill>
            <a:schemeClr val="tx1"/>
          </a:solidFill>
          <a:latin typeface="+mn-lt"/>
          <a:ea typeface="+mn-ea"/>
          <a:cs typeface="+mn-cs"/>
        </a:defRPr>
      </a:lvl1pPr>
      <a:lvl2pPr marL="1695189" indent="-651996" algn="l" defTabSz="1043193" rtl="0" eaLnBrk="1" latinLnBrk="0" hangingPunct="1">
        <a:spcBef>
          <a:spcPct val="20000"/>
        </a:spcBef>
        <a:buFont typeface="Arial"/>
        <a:buChar char="–"/>
        <a:defRPr sz="6400" kern="1200">
          <a:solidFill>
            <a:schemeClr val="tx1"/>
          </a:solidFill>
          <a:latin typeface="+mn-lt"/>
          <a:ea typeface="+mn-ea"/>
          <a:cs typeface="+mn-cs"/>
        </a:defRPr>
      </a:lvl2pPr>
      <a:lvl3pPr marL="2607983" indent="-521597" algn="l" defTabSz="1043193" rtl="0" eaLnBrk="1" latinLnBrk="0" hangingPunct="1">
        <a:spcBef>
          <a:spcPct val="20000"/>
        </a:spcBef>
        <a:buFont typeface="Arial"/>
        <a:buChar char="•"/>
        <a:defRPr sz="5500" kern="1200">
          <a:solidFill>
            <a:schemeClr val="tx1"/>
          </a:solidFill>
          <a:latin typeface="+mn-lt"/>
          <a:ea typeface="+mn-ea"/>
          <a:cs typeface="+mn-cs"/>
        </a:defRPr>
      </a:lvl3pPr>
      <a:lvl4pPr marL="3651176" indent="-521597" algn="l" defTabSz="1043193" rtl="0" eaLnBrk="1" latinLnBrk="0" hangingPunct="1">
        <a:spcBef>
          <a:spcPct val="20000"/>
        </a:spcBef>
        <a:buFont typeface="Arial"/>
        <a:buChar char="–"/>
        <a:defRPr sz="4600" kern="1200">
          <a:solidFill>
            <a:schemeClr val="tx1"/>
          </a:solidFill>
          <a:latin typeface="+mn-lt"/>
          <a:ea typeface="+mn-ea"/>
          <a:cs typeface="+mn-cs"/>
        </a:defRPr>
      </a:lvl4pPr>
      <a:lvl5pPr marL="4694370" indent="-521597" algn="l" defTabSz="1043193" rtl="0" eaLnBrk="1" latinLnBrk="0" hangingPunct="1">
        <a:spcBef>
          <a:spcPct val="20000"/>
        </a:spcBef>
        <a:buFont typeface="Arial"/>
        <a:buChar char="»"/>
        <a:defRPr sz="4600" kern="1200">
          <a:solidFill>
            <a:schemeClr val="tx1"/>
          </a:solidFill>
          <a:latin typeface="+mn-lt"/>
          <a:ea typeface="+mn-ea"/>
          <a:cs typeface="+mn-cs"/>
        </a:defRPr>
      </a:lvl5pPr>
      <a:lvl6pPr marL="5737563" indent="-521597" algn="l" defTabSz="1043193" rtl="0" eaLnBrk="1" latinLnBrk="0" hangingPunct="1">
        <a:spcBef>
          <a:spcPct val="20000"/>
        </a:spcBef>
        <a:buFont typeface="Arial"/>
        <a:buChar char="•"/>
        <a:defRPr sz="4600" kern="1200">
          <a:solidFill>
            <a:schemeClr val="tx1"/>
          </a:solidFill>
          <a:latin typeface="+mn-lt"/>
          <a:ea typeface="+mn-ea"/>
          <a:cs typeface="+mn-cs"/>
        </a:defRPr>
      </a:lvl6pPr>
      <a:lvl7pPr marL="6780756" indent="-521597" algn="l" defTabSz="1043193" rtl="0" eaLnBrk="1" latinLnBrk="0" hangingPunct="1">
        <a:spcBef>
          <a:spcPct val="20000"/>
        </a:spcBef>
        <a:buFont typeface="Arial"/>
        <a:buChar char="•"/>
        <a:defRPr sz="4600" kern="1200">
          <a:solidFill>
            <a:schemeClr val="tx1"/>
          </a:solidFill>
          <a:latin typeface="+mn-lt"/>
          <a:ea typeface="+mn-ea"/>
          <a:cs typeface="+mn-cs"/>
        </a:defRPr>
      </a:lvl7pPr>
      <a:lvl8pPr marL="7823949" indent="-521597" algn="l" defTabSz="1043193" rtl="0" eaLnBrk="1" latinLnBrk="0" hangingPunct="1">
        <a:spcBef>
          <a:spcPct val="20000"/>
        </a:spcBef>
        <a:buFont typeface="Arial"/>
        <a:buChar char="•"/>
        <a:defRPr sz="4600" kern="1200">
          <a:solidFill>
            <a:schemeClr val="tx1"/>
          </a:solidFill>
          <a:latin typeface="+mn-lt"/>
          <a:ea typeface="+mn-ea"/>
          <a:cs typeface="+mn-cs"/>
        </a:defRPr>
      </a:lvl8pPr>
      <a:lvl9pPr marL="8867143" indent="-521597" algn="l" defTabSz="1043193" rtl="0" eaLnBrk="1" latinLnBrk="0" hangingPunct="1">
        <a:spcBef>
          <a:spcPct val="20000"/>
        </a:spcBef>
        <a:buFont typeface="Arial"/>
        <a:buChar char="•"/>
        <a:defRPr sz="4600" kern="1200">
          <a:solidFill>
            <a:schemeClr val="tx1"/>
          </a:solidFill>
          <a:latin typeface="+mn-lt"/>
          <a:ea typeface="+mn-ea"/>
          <a:cs typeface="+mn-cs"/>
        </a:defRPr>
      </a:lvl9pPr>
    </p:bodyStyle>
    <p:otherStyle>
      <a:defPPr>
        <a:defRPr lang="en-US"/>
      </a:defPPr>
      <a:lvl1pPr marL="0" algn="l" defTabSz="1043193" rtl="0" eaLnBrk="1" latinLnBrk="0" hangingPunct="1">
        <a:defRPr sz="4100" kern="1200">
          <a:solidFill>
            <a:schemeClr val="tx1"/>
          </a:solidFill>
          <a:latin typeface="+mn-lt"/>
          <a:ea typeface="+mn-ea"/>
          <a:cs typeface="+mn-cs"/>
        </a:defRPr>
      </a:lvl1pPr>
      <a:lvl2pPr marL="1043193" algn="l" defTabSz="1043193" rtl="0" eaLnBrk="1" latinLnBrk="0" hangingPunct="1">
        <a:defRPr sz="4100" kern="1200">
          <a:solidFill>
            <a:schemeClr val="tx1"/>
          </a:solidFill>
          <a:latin typeface="+mn-lt"/>
          <a:ea typeface="+mn-ea"/>
          <a:cs typeface="+mn-cs"/>
        </a:defRPr>
      </a:lvl2pPr>
      <a:lvl3pPr marL="2086386" algn="l" defTabSz="1043193" rtl="0" eaLnBrk="1" latinLnBrk="0" hangingPunct="1">
        <a:defRPr sz="4100" kern="1200">
          <a:solidFill>
            <a:schemeClr val="tx1"/>
          </a:solidFill>
          <a:latin typeface="+mn-lt"/>
          <a:ea typeface="+mn-ea"/>
          <a:cs typeface="+mn-cs"/>
        </a:defRPr>
      </a:lvl3pPr>
      <a:lvl4pPr marL="3129580" algn="l" defTabSz="1043193" rtl="0" eaLnBrk="1" latinLnBrk="0" hangingPunct="1">
        <a:defRPr sz="4100" kern="1200">
          <a:solidFill>
            <a:schemeClr val="tx1"/>
          </a:solidFill>
          <a:latin typeface="+mn-lt"/>
          <a:ea typeface="+mn-ea"/>
          <a:cs typeface="+mn-cs"/>
        </a:defRPr>
      </a:lvl4pPr>
      <a:lvl5pPr marL="4172773" algn="l" defTabSz="1043193" rtl="0" eaLnBrk="1" latinLnBrk="0" hangingPunct="1">
        <a:defRPr sz="4100" kern="1200">
          <a:solidFill>
            <a:schemeClr val="tx1"/>
          </a:solidFill>
          <a:latin typeface="+mn-lt"/>
          <a:ea typeface="+mn-ea"/>
          <a:cs typeface="+mn-cs"/>
        </a:defRPr>
      </a:lvl5pPr>
      <a:lvl6pPr marL="5215966" algn="l" defTabSz="1043193" rtl="0" eaLnBrk="1" latinLnBrk="0" hangingPunct="1">
        <a:defRPr sz="4100" kern="1200">
          <a:solidFill>
            <a:schemeClr val="tx1"/>
          </a:solidFill>
          <a:latin typeface="+mn-lt"/>
          <a:ea typeface="+mn-ea"/>
          <a:cs typeface="+mn-cs"/>
        </a:defRPr>
      </a:lvl6pPr>
      <a:lvl7pPr marL="6259159" algn="l" defTabSz="1043193" rtl="0" eaLnBrk="1" latinLnBrk="0" hangingPunct="1">
        <a:defRPr sz="4100" kern="1200">
          <a:solidFill>
            <a:schemeClr val="tx1"/>
          </a:solidFill>
          <a:latin typeface="+mn-lt"/>
          <a:ea typeface="+mn-ea"/>
          <a:cs typeface="+mn-cs"/>
        </a:defRPr>
      </a:lvl7pPr>
      <a:lvl8pPr marL="7302353" algn="l" defTabSz="1043193" rtl="0" eaLnBrk="1" latinLnBrk="0" hangingPunct="1">
        <a:defRPr sz="4100" kern="1200">
          <a:solidFill>
            <a:schemeClr val="tx1"/>
          </a:solidFill>
          <a:latin typeface="+mn-lt"/>
          <a:ea typeface="+mn-ea"/>
          <a:cs typeface="+mn-cs"/>
        </a:defRPr>
      </a:lvl8pPr>
      <a:lvl9pPr marL="8345546" algn="l" defTabSz="1043193"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179702" y="10419590"/>
            <a:ext cx="4521200" cy="5139870"/>
          </a:xfrm>
          <a:prstGeom prst="rect">
            <a:avLst/>
          </a:prstGeom>
          <a:noFill/>
        </p:spPr>
        <p:txBody>
          <a:bodyPr wrap="square" rtlCol="0">
            <a:spAutoFit/>
          </a:bodyPr>
          <a:lstStyle/>
          <a:p>
            <a:r>
              <a:rPr lang="en-AU" sz="2200" dirty="0">
                <a:solidFill>
                  <a:schemeClr val="accent1"/>
                </a:solidFill>
                <a:latin typeface="Arial Black"/>
                <a:cs typeface="Arial Black"/>
              </a:rPr>
              <a:t>Results</a:t>
            </a:r>
            <a:endParaRPr lang="en-US" sz="1800" dirty="0"/>
          </a:p>
          <a:p>
            <a:r>
              <a:rPr lang="en-US" sz="1800" dirty="0"/>
              <a:t>Mean pain intensity was 45.2mm (SD 16.3, 95% CI 33.5 to 56.9, range 18-74), and NDI 14.2 (SD 3.6, range 8-19) for participants with neck pain. During overhead reach to the right, peak resultant head rotation velocity was significantly less (Fig. 2), and the time of peak right rotation head-neck joint angle was significantly later in participants with neck pain (Fig 3). For overhead reach, higher neck disability was significantly correlated with lower peak (r = .788, p = .007) and mean head rotation velocity (</a:t>
            </a:r>
            <a:r>
              <a:rPr lang="en-US" sz="1800" i="1" dirty="0"/>
              <a:t>r</a:t>
            </a:r>
            <a:r>
              <a:rPr lang="en-US" sz="1800" dirty="0"/>
              <a:t> = .651, p = .041). Other variables for the reach and seatbelt task were not significantly different between groups or correlated with pain or disability.</a:t>
            </a:r>
            <a:endParaRPr lang="en-US" sz="1800" dirty="0">
              <a:cs typeface="Arial"/>
            </a:endParaRPr>
          </a:p>
        </p:txBody>
      </p:sp>
      <p:sp>
        <p:nvSpPr>
          <p:cNvPr id="2" name="Rectangle 1"/>
          <p:cNvSpPr/>
          <p:nvPr/>
        </p:nvSpPr>
        <p:spPr>
          <a:xfrm>
            <a:off x="711200" y="723900"/>
            <a:ext cx="13703297" cy="2889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55658" y="4579241"/>
            <a:ext cx="4533888" cy="5632312"/>
          </a:xfrm>
          <a:prstGeom prst="rect">
            <a:avLst/>
          </a:prstGeom>
          <a:noFill/>
        </p:spPr>
        <p:txBody>
          <a:bodyPr wrap="square" rtlCol="0">
            <a:spAutoFit/>
          </a:bodyPr>
          <a:lstStyle/>
          <a:p>
            <a:r>
              <a:rPr lang="en-US" sz="1800" dirty="0"/>
              <a:t>segment relative to neck segment [head-neck joint]; and head/neck segment relative to upper thoracic segment [head/neck-trunk joint]), peak and mean resultant head rotation velocity (cm/s), time from start to time of peak right rotation joint angle and resultant head rotation velocity (%), and mean hand segment velocity (cm/s). Self-reported pain intensity was defined as the average pain over the previous four weeks, measured using a 100 mm visual analogue scale anchored by ‘no pain’ on the left and ‘worst pain imaginable’ on the right. Neck disability was quantified using the Neck Disability Index (NDI) scored out of a total of 50. Between-group differences in movement variables were </a:t>
            </a:r>
            <a:r>
              <a:rPr lang="en-US" sz="1800" dirty="0" err="1"/>
              <a:t>analysed</a:t>
            </a:r>
            <a:r>
              <a:rPr lang="en-US" sz="1800" dirty="0"/>
              <a:t> using independent </a:t>
            </a:r>
            <a:r>
              <a:rPr lang="en-US" sz="1800" i="1" dirty="0"/>
              <a:t>t</a:t>
            </a:r>
            <a:r>
              <a:rPr lang="en-US" sz="1800" dirty="0"/>
              <a:t>-tests, and correlations between movement variables and pain and disability were determined.</a:t>
            </a:r>
            <a:r>
              <a:rPr lang="en-AU" sz="1800" dirty="0"/>
              <a:t> </a:t>
            </a:r>
            <a:endParaRPr lang="en-US" sz="1800" dirty="0">
              <a:cs typeface="Arial"/>
            </a:endParaRPr>
          </a:p>
        </p:txBody>
      </p:sp>
      <p:sp>
        <p:nvSpPr>
          <p:cNvPr id="15" name="TextBox 14"/>
          <p:cNvSpPr txBox="1"/>
          <p:nvPr/>
        </p:nvSpPr>
        <p:spPr>
          <a:xfrm>
            <a:off x="956584" y="3613251"/>
            <a:ext cx="8951419" cy="846386"/>
          </a:xfrm>
          <a:prstGeom prst="rect">
            <a:avLst/>
          </a:prstGeom>
          <a:noFill/>
        </p:spPr>
        <p:txBody>
          <a:bodyPr wrap="square" rtlCol="0">
            <a:spAutoFit/>
          </a:bodyPr>
          <a:lstStyle/>
          <a:p>
            <a:r>
              <a:rPr lang="en-US" sz="2400" dirty="0">
                <a:solidFill>
                  <a:schemeClr val="accent1"/>
                </a:solidFill>
                <a:latin typeface="Arial Black"/>
                <a:cs typeface="Arial Black"/>
              </a:rPr>
              <a:t>Snodgrass SJ, Cooper RA, Edwards S, </a:t>
            </a:r>
            <a:r>
              <a:rPr lang="en-US" sz="2400" dirty="0" err="1">
                <a:solidFill>
                  <a:schemeClr val="accent1"/>
                </a:solidFill>
                <a:latin typeface="Arial Black"/>
                <a:cs typeface="Arial Black"/>
              </a:rPr>
              <a:t>Moghaddas</a:t>
            </a:r>
            <a:r>
              <a:rPr lang="en-US" sz="2400" dirty="0">
                <a:solidFill>
                  <a:schemeClr val="accent1"/>
                </a:solidFill>
                <a:latin typeface="Arial Black"/>
                <a:cs typeface="Arial Black"/>
              </a:rPr>
              <a:t> D, </a:t>
            </a:r>
            <a:r>
              <a:rPr lang="en-US" sz="2400" dirty="0" err="1">
                <a:solidFill>
                  <a:schemeClr val="accent1"/>
                </a:solidFill>
                <a:latin typeface="Arial Black"/>
                <a:cs typeface="Arial Black"/>
              </a:rPr>
              <a:t>Blyton</a:t>
            </a:r>
            <a:r>
              <a:rPr lang="en-US" sz="2400" dirty="0">
                <a:solidFill>
                  <a:schemeClr val="accent1"/>
                </a:solidFill>
                <a:latin typeface="Arial Black"/>
                <a:cs typeface="Arial Black"/>
              </a:rPr>
              <a:t> SJ, de </a:t>
            </a:r>
            <a:r>
              <a:rPr lang="en-US" sz="2400" dirty="0" err="1">
                <a:solidFill>
                  <a:schemeClr val="accent1"/>
                </a:solidFill>
                <a:latin typeface="Arial Black"/>
                <a:cs typeface="Arial Black"/>
              </a:rPr>
              <a:t>Zoete</a:t>
            </a:r>
            <a:r>
              <a:rPr lang="en-US" sz="2400" dirty="0">
                <a:solidFill>
                  <a:schemeClr val="accent1"/>
                </a:solidFill>
                <a:latin typeface="Arial Black"/>
                <a:cs typeface="Arial Black"/>
              </a:rPr>
              <a:t> RMJ, </a:t>
            </a:r>
            <a:r>
              <a:rPr lang="en-US" sz="2400" dirty="0" err="1">
                <a:solidFill>
                  <a:schemeClr val="accent1"/>
                </a:solidFill>
                <a:latin typeface="Arial Black"/>
                <a:cs typeface="Arial Black"/>
              </a:rPr>
              <a:t>Rivett</a:t>
            </a:r>
            <a:r>
              <a:rPr lang="en-US" sz="2400" dirty="0">
                <a:solidFill>
                  <a:schemeClr val="accent1"/>
                </a:solidFill>
                <a:latin typeface="Arial Black"/>
                <a:cs typeface="Arial Black"/>
              </a:rPr>
              <a:t> DA</a:t>
            </a:r>
            <a:r>
              <a:rPr lang="en-AU" sz="2400" dirty="0">
                <a:solidFill>
                  <a:schemeClr val="accent1"/>
                </a:solidFill>
                <a:latin typeface="Arial Black"/>
                <a:cs typeface="Arial Black"/>
              </a:rPr>
              <a:t> </a:t>
            </a:r>
            <a:endParaRPr lang="en-US" sz="2400" dirty="0">
              <a:solidFill>
                <a:schemeClr val="accent1"/>
              </a:solidFill>
              <a:latin typeface="Arial Black"/>
              <a:cs typeface="Arial Black"/>
            </a:endParaRPr>
          </a:p>
        </p:txBody>
      </p:sp>
      <p:sp>
        <p:nvSpPr>
          <p:cNvPr id="17" name="TextBox 16"/>
          <p:cNvSpPr txBox="1"/>
          <p:nvPr/>
        </p:nvSpPr>
        <p:spPr>
          <a:xfrm>
            <a:off x="641362" y="4889769"/>
            <a:ext cx="4533888" cy="2308324"/>
          </a:xfrm>
          <a:prstGeom prst="rect">
            <a:avLst/>
          </a:prstGeom>
          <a:noFill/>
        </p:spPr>
        <p:txBody>
          <a:bodyPr wrap="square" rtlCol="0">
            <a:spAutoFit/>
          </a:bodyPr>
          <a:lstStyle/>
          <a:p>
            <a:r>
              <a:rPr lang="en-US" sz="1800" dirty="0"/>
              <a:t>Chronic idiopathic neck pain is costly and disabling.</a:t>
            </a:r>
            <a:r>
              <a:rPr lang="en-US" sz="1800" baseline="30000" dirty="0"/>
              <a:t>1</a:t>
            </a:r>
            <a:r>
              <a:rPr lang="en-US" sz="1800" dirty="0"/>
              <a:t> Individuals with neck pain demonstrate reduced range of motion,</a:t>
            </a:r>
            <a:r>
              <a:rPr lang="en-US" sz="1800" baseline="30000" dirty="0"/>
              <a:t>2</a:t>
            </a:r>
            <a:r>
              <a:rPr lang="en-US" sz="1800" dirty="0"/>
              <a:t> contributing to difficulties performing functional tasks. Aberrant movement strategies may perpetuate these difficulties and pain, but few studies have </a:t>
            </a:r>
            <a:r>
              <a:rPr lang="en-US" sz="1800" dirty="0" err="1"/>
              <a:t>analysed</a:t>
            </a:r>
            <a:r>
              <a:rPr lang="en-US" sz="1800" dirty="0"/>
              <a:t> neck kinematics during functional tasks.</a:t>
            </a:r>
            <a:r>
              <a:rPr lang="en-AU" sz="1800" dirty="0"/>
              <a:t> </a:t>
            </a:r>
            <a:endParaRPr lang="en-US" sz="1800" dirty="0">
              <a:latin typeface="Arial"/>
              <a:cs typeface="Arial"/>
            </a:endParaRPr>
          </a:p>
        </p:txBody>
      </p:sp>
      <p:sp>
        <p:nvSpPr>
          <p:cNvPr id="21" name="TextBox 20"/>
          <p:cNvSpPr txBox="1"/>
          <p:nvPr/>
        </p:nvSpPr>
        <p:spPr>
          <a:xfrm>
            <a:off x="956584" y="828000"/>
            <a:ext cx="10285920" cy="2727670"/>
          </a:xfrm>
          <a:prstGeom prst="rect">
            <a:avLst/>
          </a:prstGeom>
          <a:noFill/>
        </p:spPr>
        <p:txBody>
          <a:bodyPr wrap="square" rtlCol="0">
            <a:spAutoFit/>
          </a:bodyPr>
          <a:lstStyle/>
          <a:p>
            <a:pPr>
              <a:lnSpc>
                <a:spcPct val="85000"/>
              </a:lnSpc>
            </a:pPr>
            <a:r>
              <a:rPr lang="en-US" sz="5000" dirty="0">
                <a:solidFill>
                  <a:schemeClr val="bg1"/>
                </a:solidFill>
                <a:latin typeface="Arial Black"/>
                <a:cs typeface="Arial Black"/>
              </a:rPr>
              <a:t>Altered movement strategies during functional tasks in individuals with chronic idiopathic neck pain</a:t>
            </a:r>
            <a:r>
              <a:rPr lang="en-AU" sz="5000" dirty="0">
                <a:solidFill>
                  <a:schemeClr val="bg1"/>
                </a:solidFill>
                <a:latin typeface="Arial Black"/>
                <a:cs typeface="Arial Black"/>
              </a:rPr>
              <a:t> </a:t>
            </a:r>
            <a:endParaRPr lang="en-US" sz="5000" dirty="0">
              <a:solidFill>
                <a:schemeClr val="bg1"/>
              </a:solidFill>
              <a:latin typeface="Arial Black"/>
              <a:cs typeface="Arial Black"/>
            </a:endParaRPr>
          </a:p>
        </p:txBody>
      </p:sp>
      <p:pic>
        <p:nvPicPr>
          <p:cNvPr id="22" name="Picture 21" descr="UON Primary Logo.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62469" y="140291"/>
            <a:ext cx="3022600" cy="3022600"/>
          </a:xfrm>
          <a:prstGeom prst="rect">
            <a:avLst/>
          </a:prstGeom>
        </p:spPr>
      </p:pic>
      <p:sp>
        <p:nvSpPr>
          <p:cNvPr id="23" name="TextBox 22"/>
          <p:cNvSpPr txBox="1"/>
          <p:nvPr/>
        </p:nvSpPr>
        <p:spPr>
          <a:xfrm>
            <a:off x="641362" y="4496332"/>
            <a:ext cx="4186913" cy="430887"/>
          </a:xfrm>
          <a:prstGeom prst="rect">
            <a:avLst/>
          </a:prstGeom>
          <a:noFill/>
        </p:spPr>
        <p:txBody>
          <a:bodyPr wrap="square" rtlCol="0">
            <a:spAutoFit/>
          </a:bodyPr>
          <a:lstStyle/>
          <a:p>
            <a:r>
              <a:rPr lang="en-AU" sz="2200" dirty="0">
                <a:solidFill>
                  <a:schemeClr val="accent1"/>
                </a:solidFill>
                <a:latin typeface="Arial Black"/>
                <a:cs typeface="Arial Black"/>
              </a:rPr>
              <a:t>Background</a:t>
            </a:r>
            <a:endParaRPr lang="en-US" sz="2200" dirty="0">
              <a:solidFill>
                <a:schemeClr val="accent1"/>
              </a:solidFill>
              <a:latin typeface="Arial Black"/>
              <a:cs typeface="Arial Black"/>
            </a:endParaRPr>
          </a:p>
        </p:txBody>
      </p:sp>
      <p:sp>
        <p:nvSpPr>
          <p:cNvPr id="24" name="TextBox 23"/>
          <p:cNvSpPr txBox="1"/>
          <p:nvPr/>
        </p:nvSpPr>
        <p:spPr>
          <a:xfrm>
            <a:off x="9880609" y="16543334"/>
            <a:ext cx="4533888" cy="2369880"/>
          </a:xfrm>
          <a:prstGeom prst="rect">
            <a:avLst/>
          </a:prstGeom>
          <a:noFill/>
        </p:spPr>
        <p:txBody>
          <a:bodyPr wrap="square" rtlCol="0">
            <a:spAutoFit/>
          </a:bodyPr>
          <a:lstStyle/>
          <a:p>
            <a:r>
              <a:rPr lang="en-AU" sz="2200" dirty="0">
                <a:solidFill>
                  <a:schemeClr val="accent1"/>
                </a:solidFill>
                <a:latin typeface="Arial Black"/>
                <a:cs typeface="Arial Black"/>
              </a:rPr>
              <a:t>References</a:t>
            </a:r>
            <a:endParaRPr lang="en-US" sz="2200" dirty="0">
              <a:latin typeface="Arial"/>
              <a:cs typeface="Arial"/>
            </a:endParaRPr>
          </a:p>
          <a:p>
            <a:pPr marL="185738" indent="-185738">
              <a:buAutoNum type="arabicPeriod"/>
            </a:pPr>
            <a:r>
              <a:rPr lang="en-AU" sz="1400" dirty="0"/>
              <a:t>Hoy D, March L, Woolf A et al. The global burden of neck pain: estimates from the Global Burden of Disease 2010 study.</a:t>
            </a:r>
            <a:r>
              <a:rPr lang="en-AU" sz="1400" i="1" dirty="0"/>
              <a:t> Ann Rheum Dis </a:t>
            </a:r>
            <a:r>
              <a:rPr lang="en-AU" sz="1400" dirty="0"/>
              <a:t>2014</a:t>
            </a:r>
            <a:r>
              <a:rPr lang="en-AU" sz="1400" i="1" dirty="0"/>
              <a:t>;</a:t>
            </a:r>
            <a:r>
              <a:rPr lang="en-AU" sz="1400" dirty="0"/>
              <a:t>73:1309-15.</a:t>
            </a:r>
          </a:p>
          <a:p>
            <a:pPr marL="185738" indent="-185738">
              <a:buAutoNum type="arabicPeriod"/>
            </a:pPr>
            <a:r>
              <a:rPr lang="en-US" sz="1400" dirty="0"/>
              <a:t>Snodgrass SJ, Cleland JA, Haskins R, </a:t>
            </a:r>
            <a:r>
              <a:rPr lang="en-US" sz="1400" dirty="0" err="1"/>
              <a:t>Rivett</a:t>
            </a:r>
            <a:r>
              <a:rPr lang="en-US" sz="1400" dirty="0"/>
              <a:t> DA. The clinical utility of cervical range of motion in diagnosis, prognosis, and evaluating the effects of manipulation: a systematic review. </a:t>
            </a:r>
            <a:r>
              <a:rPr lang="en-US" sz="1400" i="1" dirty="0"/>
              <a:t>Physiotherapy </a:t>
            </a:r>
            <a:r>
              <a:rPr lang="en-US" sz="1400" dirty="0"/>
              <a:t>2014;100:290-304.</a:t>
            </a:r>
            <a:r>
              <a:rPr lang="en-AU" sz="1400" dirty="0"/>
              <a:t> </a:t>
            </a:r>
            <a:endParaRPr lang="en-US" sz="1400" dirty="0">
              <a:latin typeface="Arial"/>
              <a:cs typeface="Arial"/>
            </a:endParaRPr>
          </a:p>
        </p:txBody>
      </p:sp>
      <p:sp>
        <p:nvSpPr>
          <p:cNvPr id="27" name="TextBox 26"/>
          <p:cNvSpPr txBox="1"/>
          <p:nvPr/>
        </p:nvSpPr>
        <p:spPr>
          <a:xfrm>
            <a:off x="654050" y="7148788"/>
            <a:ext cx="4484132" cy="2646879"/>
          </a:xfrm>
          <a:prstGeom prst="rect">
            <a:avLst/>
          </a:prstGeom>
          <a:noFill/>
        </p:spPr>
        <p:txBody>
          <a:bodyPr wrap="square" rtlCol="0">
            <a:spAutoFit/>
          </a:bodyPr>
          <a:lstStyle/>
          <a:p>
            <a:r>
              <a:rPr lang="en-AU" sz="2200" dirty="0">
                <a:solidFill>
                  <a:schemeClr val="accent1"/>
                </a:solidFill>
                <a:latin typeface="Arial Black"/>
                <a:cs typeface="Arial Black"/>
              </a:rPr>
              <a:t>Purpose</a:t>
            </a:r>
          </a:p>
          <a:p>
            <a:r>
              <a:rPr lang="en-US" sz="1800" dirty="0"/>
              <a:t>To determine differences in neck motion during functional tasks between individuals with chronic idiopathic neck pain and age and gender-matched healthy control participants, and whether movement performance is correlated with self-reported pain intensity and neck disability.</a:t>
            </a:r>
            <a:r>
              <a:rPr lang="en-AU" sz="1800" dirty="0"/>
              <a:t> </a:t>
            </a:r>
            <a:endParaRPr lang="en-US" sz="1800" dirty="0">
              <a:cs typeface="Arial Black"/>
            </a:endParaRPr>
          </a:p>
        </p:txBody>
      </p:sp>
      <p:sp>
        <p:nvSpPr>
          <p:cNvPr id="20" name="TextBox 19"/>
          <p:cNvSpPr txBox="1"/>
          <p:nvPr/>
        </p:nvSpPr>
        <p:spPr>
          <a:xfrm>
            <a:off x="654050" y="9728317"/>
            <a:ext cx="4521200" cy="5416869"/>
          </a:xfrm>
          <a:prstGeom prst="rect">
            <a:avLst/>
          </a:prstGeom>
          <a:noFill/>
        </p:spPr>
        <p:txBody>
          <a:bodyPr wrap="square" rtlCol="0">
            <a:spAutoFit/>
          </a:bodyPr>
          <a:lstStyle/>
          <a:p>
            <a:r>
              <a:rPr lang="en-AU" sz="2200" dirty="0">
                <a:solidFill>
                  <a:schemeClr val="accent1"/>
                </a:solidFill>
                <a:latin typeface="Arial Black"/>
                <a:cs typeface="Arial Black"/>
              </a:rPr>
              <a:t>Methods</a:t>
            </a:r>
            <a:endParaRPr lang="en-US" sz="1800" dirty="0"/>
          </a:p>
          <a:p>
            <a:r>
              <a:rPr lang="en-US" sz="1800" dirty="0"/>
              <a:t>Ten participants with chronic idiopathic neck pain (&gt; 3 months) and 10 healthy control participants performed five repetitions each of two tasks (overhead reach to the right in standing, and putting on a seatbelt), Fig. 1A &amp; B. During each task, three-dimensional kinematics were measured using six </a:t>
            </a:r>
            <a:r>
              <a:rPr lang="en-US" sz="1800" dirty="0" err="1"/>
              <a:t>Oqus</a:t>
            </a:r>
            <a:r>
              <a:rPr lang="en-US" sz="1800" dirty="0"/>
              <a:t> 300 cameras (</a:t>
            </a:r>
            <a:r>
              <a:rPr lang="en-US" sz="1800" dirty="0" err="1"/>
              <a:t>Qualisys</a:t>
            </a:r>
            <a:r>
              <a:rPr lang="en-US" sz="1800" dirty="0"/>
              <a:t>, Sweden). Movement phase for each task was defined when the hand segment (‘reach’) or hand marker (‘seatbelt’) velocity was zero, just before the initial hand movement (start), and when the participant grasped the object (end). Kinematic variables calculated during each phase were: peak joint angle and range of motion for right rotation and flexion-extension joint angles (</a:t>
            </a:r>
            <a:r>
              <a:rPr lang="en-US" sz="1800" b="1" dirty="0"/>
              <a:t>°</a:t>
            </a:r>
            <a:r>
              <a:rPr lang="en-US" sz="1800" dirty="0"/>
              <a:t>, head </a:t>
            </a:r>
            <a:endParaRPr lang="en-US" sz="1800" dirty="0">
              <a:latin typeface="Arial"/>
              <a:cs typeface="Arial"/>
            </a:endParaRPr>
          </a:p>
        </p:txBody>
      </p:sp>
      <p:grpSp>
        <p:nvGrpSpPr>
          <p:cNvPr id="163" name="Group 162"/>
          <p:cNvGrpSpPr/>
          <p:nvPr/>
        </p:nvGrpSpPr>
        <p:grpSpPr>
          <a:xfrm>
            <a:off x="662574" y="15145186"/>
            <a:ext cx="4540603" cy="5680863"/>
            <a:chOff x="711199" y="15451980"/>
            <a:chExt cx="4540603" cy="5680863"/>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6960" t="7698" r="14232" b="65915"/>
            <a:stretch/>
          </p:blipFill>
          <p:spPr>
            <a:xfrm>
              <a:off x="711199" y="15451980"/>
              <a:ext cx="4426983" cy="2333472"/>
            </a:xfrm>
            <a:prstGeom prst="rect">
              <a:avLst/>
            </a:prstGeom>
          </p:spPr>
        </p:pic>
        <p:pic>
          <p:nvPicPr>
            <p:cNvPr id="3" name="Picture 2" descr="13224309_10209331988914522_160083409_o.jpg"/>
            <p:cNvPicPr>
              <a:picLocks noChangeAspect="1"/>
            </p:cNvPicPr>
            <p:nvPr/>
          </p:nvPicPr>
          <p:blipFill rotWithShape="1">
            <a:blip r:embed="rId4">
              <a:extLst>
                <a:ext uri="{28A0092B-C50C-407E-A947-70E740481C1C}">
                  <a14:useLocalDpi xmlns:a14="http://schemas.microsoft.com/office/drawing/2010/main" val="0"/>
                </a:ext>
              </a:extLst>
            </a:blip>
            <a:srcRect l="26908" t="4870" r="32077" b="52721"/>
            <a:stretch/>
          </p:blipFill>
          <p:spPr>
            <a:xfrm>
              <a:off x="711200" y="17920152"/>
              <a:ext cx="2347509" cy="3198837"/>
            </a:xfrm>
            <a:prstGeom prst="rect">
              <a:avLst/>
            </a:prstGeom>
          </p:spPr>
        </p:pic>
        <p:sp>
          <p:nvSpPr>
            <p:cNvPr id="29" name="TextBox 28"/>
            <p:cNvSpPr txBox="1"/>
            <p:nvPr/>
          </p:nvSpPr>
          <p:spPr>
            <a:xfrm>
              <a:off x="3058709" y="19378516"/>
              <a:ext cx="2193093" cy="1754327"/>
            </a:xfrm>
            <a:prstGeom prst="rect">
              <a:avLst/>
            </a:prstGeom>
            <a:noFill/>
          </p:spPr>
          <p:txBody>
            <a:bodyPr wrap="square" rtlCol="0">
              <a:spAutoFit/>
            </a:bodyPr>
            <a:lstStyle/>
            <a:p>
              <a:r>
                <a:rPr lang="en-US" sz="1800" b="1" i="1" dirty="0"/>
                <a:t>Figure 1. </a:t>
              </a:r>
              <a:r>
                <a:rPr lang="en-US" sz="1800" i="1" dirty="0"/>
                <a:t>Ending position for analysis of (A) the overhead reach task in standing, and (B) the seatbelt task.</a:t>
              </a:r>
              <a:endParaRPr lang="en-US" sz="1800" i="1" dirty="0">
                <a:latin typeface="Arial"/>
                <a:cs typeface="Arial"/>
              </a:endParaRPr>
            </a:p>
          </p:txBody>
        </p:sp>
      </p:grpSp>
      <p:grpSp>
        <p:nvGrpSpPr>
          <p:cNvPr id="59" name="Group 58"/>
          <p:cNvGrpSpPr>
            <a:grpSpLocks noChangeAspect="1"/>
          </p:cNvGrpSpPr>
          <p:nvPr/>
        </p:nvGrpSpPr>
        <p:grpSpPr>
          <a:xfrm>
            <a:off x="5196644" y="15603826"/>
            <a:ext cx="2576653" cy="4742755"/>
            <a:chOff x="470398" y="328613"/>
            <a:chExt cx="3220811" cy="5928443"/>
          </a:xfrm>
        </p:grpSpPr>
        <p:sp>
          <p:nvSpPr>
            <p:cNvPr id="60" name="Line 7"/>
            <p:cNvSpPr>
              <a:spLocks noChangeShapeType="1"/>
            </p:cNvSpPr>
            <p:nvPr/>
          </p:nvSpPr>
          <p:spPr bwMode="auto">
            <a:xfrm>
              <a:off x="1382713" y="5867400"/>
              <a:ext cx="2308496"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1" name="Line 8"/>
            <p:cNvSpPr>
              <a:spLocks noChangeShapeType="1"/>
            </p:cNvSpPr>
            <p:nvPr/>
          </p:nvSpPr>
          <p:spPr bwMode="auto">
            <a:xfrm>
              <a:off x="2044129" y="5867400"/>
              <a:ext cx="0" cy="1016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2" name="Line 9"/>
            <p:cNvSpPr>
              <a:spLocks noChangeShapeType="1"/>
            </p:cNvSpPr>
            <p:nvPr/>
          </p:nvSpPr>
          <p:spPr bwMode="auto">
            <a:xfrm>
              <a:off x="3090371" y="5867400"/>
              <a:ext cx="0" cy="10160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3" name="Rectangle 11"/>
            <p:cNvSpPr>
              <a:spLocks noChangeArrowheads="1"/>
            </p:cNvSpPr>
            <p:nvPr/>
          </p:nvSpPr>
          <p:spPr bwMode="auto">
            <a:xfrm>
              <a:off x="2627447" y="5949280"/>
              <a:ext cx="949277"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a:solidFill>
                    <a:srgbClr val="000000"/>
                  </a:solidFill>
                  <a:latin typeface="Century Gothic"/>
                  <a:cs typeface="Century Gothic"/>
                </a:rPr>
                <a:t>H</a:t>
              </a:r>
              <a:r>
                <a:rPr kumimoji="0" lang="en-US" altLang="en-US" sz="1600" b="0" i="0" u="none" strike="noStrike" cap="none" normalizeH="0" baseline="0" dirty="0">
                  <a:ln>
                    <a:noFill/>
                  </a:ln>
                  <a:solidFill>
                    <a:srgbClr val="000000"/>
                  </a:solidFill>
                  <a:effectLst/>
                  <a:latin typeface="Century Gothic"/>
                  <a:cs typeface="Century Gothic"/>
                </a:rPr>
                <a:t>ealthy</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64" name="Rectangle 12"/>
            <p:cNvSpPr>
              <a:spLocks noChangeArrowheads="1"/>
            </p:cNvSpPr>
            <p:nvPr/>
          </p:nvSpPr>
          <p:spPr bwMode="auto">
            <a:xfrm>
              <a:off x="1756430" y="5949280"/>
              <a:ext cx="534750"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a:solidFill>
                    <a:srgbClr val="000000"/>
                  </a:solidFill>
                  <a:latin typeface="Century Gothic"/>
                  <a:cs typeface="Century Gothic"/>
                </a:rPr>
                <a:t>P</a:t>
              </a:r>
              <a:r>
                <a:rPr kumimoji="0" lang="en-US" altLang="en-US" sz="1600" b="0" i="0" u="none" strike="noStrike" cap="none" normalizeH="0" baseline="0" dirty="0">
                  <a:ln>
                    <a:noFill/>
                  </a:ln>
                  <a:solidFill>
                    <a:srgbClr val="000000"/>
                  </a:solidFill>
                  <a:effectLst/>
                  <a:latin typeface="Century Gothic"/>
                  <a:cs typeface="Century Gothic"/>
                </a:rPr>
                <a:t>ain</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65" name="Line 13"/>
            <p:cNvSpPr>
              <a:spLocks noChangeShapeType="1"/>
            </p:cNvSpPr>
            <p:nvPr/>
          </p:nvSpPr>
          <p:spPr bwMode="auto">
            <a:xfrm>
              <a:off x="1382713" y="328613"/>
              <a:ext cx="0" cy="5538787"/>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6" name="Line 14"/>
            <p:cNvSpPr>
              <a:spLocks noChangeShapeType="1"/>
            </p:cNvSpPr>
            <p:nvPr/>
          </p:nvSpPr>
          <p:spPr bwMode="auto">
            <a:xfrm flipH="1">
              <a:off x="1293813" y="5867400"/>
              <a:ext cx="88900"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7" name="Line 15"/>
            <p:cNvSpPr>
              <a:spLocks noChangeShapeType="1"/>
            </p:cNvSpPr>
            <p:nvPr/>
          </p:nvSpPr>
          <p:spPr bwMode="auto">
            <a:xfrm flipH="1">
              <a:off x="1293813" y="4089400"/>
              <a:ext cx="88900"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8" name="Line 16"/>
            <p:cNvSpPr>
              <a:spLocks noChangeShapeType="1"/>
            </p:cNvSpPr>
            <p:nvPr/>
          </p:nvSpPr>
          <p:spPr bwMode="auto">
            <a:xfrm flipH="1">
              <a:off x="1293813" y="2309813"/>
              <a:ext cx="88900"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9" name="Line 17"/>
            <p:cNvSpPr>
              <a:spLocks noChangeShapeType="1"/>
            </p:cNvSpPr>
            <p:nvPr/>
          </p:nvSpPr>
          <p:spPr bwMode="auto">
            <a:xfrm flipH="1">
              <a:off x="1293813" y="531813"/>
              <a:ext cx="88900"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0" name="Rectangle 59"/>
            <p:cNvSpPr>
              <a:spLocks noChangeArrowheads="1"/>
            </p:cNvSpPr>
            <p:nvPr/>
          </p:nvSpPr>
          <p:spPr bwMode="auto">
            <a:xfrm>
              <a:off x="911862" y="349564"/>
              <a:ext cx="657952"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28800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15</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71" name="Rectangle 60"/>
            <p:cNvSpPr>
              <a:spLocks noChangeArrowheads="1"/>
            </p:cNvSpPr>
            <p:nvPr/>
          </p:nvSpPr>
          <p:spPr bwMode="auto">
            <a:xfrm>
              <a:off x="911862" y="2129628"/>
              <a:ext cx="657952"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28800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10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72" name="Rectangle 61"/>
            <p:cNvSpPr>
              <a:spLocks noChangeArrowheads="1"/>
            </p:cNvSpPr>
            <p:nvPr/>
          </p:nvSpPr>
          <p:spPr bwMode="auto">
            <a:xfrm>
              <a:off x="920547" y="3929828"/>
              <a:ext cx="649265"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28800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5</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73" name="Rectangle 62"/>
            <p:cNvSpPr>
              <a:spLocks noChangeArrowheads="1"/>
            </p:cNvSpPr>
            <p:nvPr/>
          </p:nvSpPr>
          <p:spPr bwMode="auto">
            <a:xfrm>
              <a:off x="911862" y="5713511"/>
              <a:ext cx="657951" cy="30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28800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74" name="Freeform 64"/>
            <p:cNvSpPr>
              <a:spLocks noEditPoints="1"/>
            </p:cNvSpPr>
            <p:nvPr/>
          </p:nvSpPr>
          <p:spPr bwMode="auto">
            <a:xfrm>
              <a:off x="1840928" y="2474913"/>
              <a:ext cx="393701" cy="2097087"/>
            </a:xfrm>
            <a:custGeom>
              <a:avLst/>
              <a:gdLst>
                <a:gd name="T0" fmla="*/ 0 w 248"/>
                <a:gd name="T1" fmla="*/ 1321 h 1321"/>
                <a:gd name="T2" fmla="*/ 248 w 248"/>
                <a:gd name="T3" fmla="*/ 1321 h 1321"/>
                <a:gd name="T4" fmla="*/ 0 w 248"/>
                <a:gd name="T5" fmla="*/ 1321 h 1321"/>
                <a:gd name="T6" fmla="*/ 128 w 248"/>
                <a:gd name="T7" fmla="*/ 1321 h 1321"/>
                <a:gd name="T8" fmla="*/ 128 w 248"/>
                <a:gd name="T9" fmla="*/ 0 h 1321"/>
                <a:gd name="T10" fmla="*/ 128 w 248"/>
                <a:gd name="T11" fmla="*/ 1321 h 1321"/>
                <a:gd name="T12" fmla="*/ 0 w 248"/>
                <a:gd name="T13" fmla="*/ 0 h 1321"/>
                <a:gd name="T14" fmla="*/ 248 w 248"/>
                <a:gd name="T15" fmla="*/ 0 h 1321"/>
                <a:gd name="T16" fmla="*/ 0 w 248"/>
                <a:gd name="T17" fmla="*/ 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321">
                  <a:moveTo>
                    <a:pt x="0" y="1321"/>
                  </a:moveTo>
                  <a:lnTo>
                    <a:pt x="248" y="1321"/>
                  </a:lnTo>
                  <a:lnTo>
                    <a:pt x="0" y="1321"/>
                  </a:lnTo>
                  <a:close/>
                  <a:moveTo>
                    <a:pt x="128" y="1321"/>
                  </a:moveTo>
                  <a:lnTo>
                    <a:pt x="128" y="0"/>
                  </a:lnTo>
                  <a:lnTo>
                    <a:pt x="128" y="1321"/>
                  </a:lnTo>
                  <a:close/>
                  <a:moveTo>
                    <a:pt x="0" y="0"/>
                  </a:moveTo>
                  <a:lnTo>
                    <a:pt x="248"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5" name="Rectangle 65"/>
            <p:cNvSpPr>
              <a:spLocks noChangeArrowheads="1"/>
            </p:cNvSpPr>
            <p:nvPr/>
          </p:nvSpPr>
          <p:spPr bwMode="auto">
            <a:xfrm>
              <a:off x="1738826" y="2601913"/>
              <a:ext cx="619200" cy="1500187"/>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Rectangle 66"/>
            <p:cNvSpPr>
              <a:spLocks noChangeArrowheads="1"/>
            </p:cNvSpPr>
            <p:nvPr/>
          </p:nvSpPr>
          <p:spPr bwMode="auto">
            <a:xfrm>
              <a:off x="1738826" y="2601913"/>
              <a:ext cx="619200" cy="1500187"/>
            </a:xfrm>
            <a:prstGeom prst="rect">
              <a:avLst/>
            </a:prstGeom>
            <a:noFill/>
            <a:ln w="1905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 name="Freeform 67"/>
            <p:cNvSpPr>
              <a:spLocks/>
            </p:cNvSpPr>
            <p:nvPr/>
          </p:nvSpPr>
          <p:spPr bwMode="auto">
            <a:xfrm>
              <a:off x="1740565" y="3733800"/>
              <a:ext cx="611999" cy="0"/>
            </a:xfrm>
            <a:custGeom>
              <a:avLst/>
              <a:gdLst>
                <a:gd name="T0" fmla="*/ 0 w 504"/>
                <a:gd name="T1" fmla="*/ 504 w 504"/>
                <a:gd name="T2" fmla="*/ 0 w 504"/>
              </a:gdLst>
              <a:ahLst/>
              <a:cxnLst>
                <a:cxn ang="0">
                  <a:pos x="T0" y="0"/>
                </a:cxn>
                <a:cxn ang="0">
                  <a:pos x="T1" y="0"/>
                </a:cxn>
                <a:cxn ang="0">
                  <a:pos x="T2" y="0"/>
                </a:cxn>
              </a:cxnLst>
              <a:rect l="0" t="0" r="r" b="b"/>
              <a:pathLst>
                <a:path w="504">
                  <a:moveTo>
                    <a:pt x="0" y="0"/>
                  </a:moveTo>
                  <a:lnTo>
                    <a:pt x="504" y="0"/>
                  </a:lnTo>
                  <a:lnTo>
                    <a:pt x="0" y="0"/>
                  </a:lnTo>
                  <a:close/>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 name="Freeform 69"/>
            <p:cNvSpPr>
              <a:spLocks noEditPoints="1"/>
            </p:cNvSpPr>
            <p:nvPr/>
          </p:nvSpPr>
          <p:spPr bwMode="auto">
            <a:xfrm>
              <a:off x="2887172" y="1027113"/>
              <a:ext cx="393701" cy="2554287"/>
            </a:xfrm>
            <a:custGeom>
              <a:avLst/>
              <a:gdLst>
                <a:gd name="T0" fmla="*/ 0 w 248"/>
                <a:gd name="T1" fmla="*/ 1609 h 1609"/>
                <a:gd name="T2" fmla="*/ 248 w 248"/>
                <a:gd name="T3" fmla="*/ 1609 h 1609"/>
                <a:gd name="T4" fmla="*/ 0 w 248"/>
                <a:gd name="T5" fmla="*/ 1609 h 1609"/>
                <a:gd name="T6" fmla="*/ 128 w 248"/>
                <a:gd name="T7" fmla="*/ 1609 h 1609"/>
                <a:gd name="T8" fmla="*/ 128 w 248"/>
                <a:gd name="T9" fmla="*/ 0 h 1609"/>
                <a:gd name="T10" fmla="*/ 128 w 248"/>
                <a:gd name="T11" fmla="*/ 1609 h 1609"/>
                <a:gd name="T12" fmla="*/ 0 w 248"/>
                <a:gd name="T13" fmla="*/ 0 h 1609"/>
                <a:gd name="T14" fmla="*/ 248 w 248"/>
                <a:gd name="T15" fmla="*/ 0 h 1609"/>
                <a:gd name="T16" fmla="*/ 0 w 248"/>
                <a:gd name="T17" fmla="*/ 0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609">
                  <a:moveTo>
                    <a:pt x="0" y="1609"/>
                  </a:moveTo>
                  <a:lnTo>
                    <a:pt x="248" y="1609"/>
                  </a:lnTo>
                  <a:lnTo>
                    <a:pt x="0" y="1609"/>
                  </a:lnTo>
                  <a:close/>
                  <a:moveTo>
                    <a:pt x="128" y="1609"/>
                  </a:moveTo>
                  <a:lnTo>
                    <a:pt x="128" y="0"/>
                  </a:lnTo>
                  <a:lnTo>
                    <a:pt x="128" y="1609"/>
                  </a:lnTo>
                  <a:close/>
                  <a:moveTo>
                    <a:pt x="0" y="0"/>
                  </a:moveTo>
                  <a:lnTo>
                    <a:pt x="248"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 name="Rectangle 70"/>
            <p:cNvSpPr>
              <a:spLocks noChangeArrowheads="1"/>
            </p:cNvSpPr>
            <p:nvPr/>
          </p:nvSpPr>
          <p:spPr bwMode="auto">
            <a:xfrm>
              <a:off x="2790570" y="1789113"/>
              <a:ext cx="619200" cy="1536700"/>
            </a:xfrm>
            <a:prstGeom prst="rect">
              <a:avLst/>
            </a:prstGeom>
            <a:solidFill>
              <a:srgbClr val="0066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Rectangle 71"/>
            <p:cNvSpPr>
              <a:spLocks noChangeArrowheads="1"/>
            </p:cNvSpPr>
            <p:nvPr/>
          </p:nvSpPr>
          <p:spPr bwMode="auto">
            <a:xfrm>
              <a:off x="2790570" y="1789113"/>
              <a:ext cx="619200" cy="1536700"/>
            </a:xfrm>
            <a:prstGeom prst="rect">
              <a:avLst/>
            </a:prstGeom>
            <a:noFill/>
            <a:ln w="1905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 name="Freeform 72"/>
            <p:cNvSpPr>
              <a:spLocks/>
            </p:cNvSpPr>
            <p:nvPr/>
          </p:nvSpPr>
          <p:spPr bwMode="auto">
            <a:xfrm>
              <a:off x="2794066" y="2944813"/>
              <a:ext cx="611999" cy="0"/>
            </a:xfrm>
            <a:custGeom>
              <a:avLst/>
              <a:gdLst>
                <a:gd name="T0" fmla="*/ 0 w 504"/>
                <a:gd name="T1" fmla="*/ 504 w 504"/>
                <a:gd name="T2" fmla="*/ 0 w 504"/>
              </a:gdLst>
              <a:ahLst/>
              <a:cxnLst>
                <a:cxn ang="0">
                  <a:pos x="T0" y="0"/>
                </a:cxn>
                <a:cxn ang="0">
                  <a:pos x="T1" y="0"/>
                </a:cxn>
                <a:cxn ang="0">
                  <a:pos x="T2" y="0"/>
                </a:cxn>
              </a:cxnLst>
              <a:rect l="0" t="0" r="r" b="b"/>
              <a:pathLst>
                <a:path w="504">
                  <a:moveTo>
                    <a:pt x="0" y="0"/>
                  </a:moveTo>
                  <a:lnTo>
                    <a:pt x="504" y="0"/>
                  </a:lnTo>
                  <a:lnTo>
                    <a:pt x="0" y="0"/>
                  </a:lnTo>
                  <a:close/>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 name="TextBox 81"/>
            <p:cNvSpPr txBox="1"/>
            <p:nvPr/>
          </p:nvSpPr>
          <p:spPr>
            <a:xfrm rot="16200000">
              <a:off x="-1847901" y="3168148"/>
              <a:ext cx="5098262" cy="461664"/>
            </a:xfrm>
            <a:prstGeom prst="rect">
              <a:avLst/>
            </a:prstGeom>
            <a:noFill/>
          </p:spPr>
          <p:txBody>
            <a:bodyPr wrap="none" rtlCol="0">
              <a:spAutoFit/>
            </a:bodyPr>
            <a:lstStyle/>
            <a:p>
              <a:r>
                <a:rPr lang="en-US" sz="1800" dirty="0">
                  <a:latin typeface="Century Gothic"/>
                  <a:cs typeface="Century Gothic"/>
                </a:rPr>
                <a:t>Peak head rotation velocity (cm/s)</a:t>
              </a:r>
            </a:p>
          </p:txBody>
        </p:sp>
      </p:grpSp>
      <p:sp>
        <p:nvSpPr>
          <p:cNvPr id="83" name="TextBox 82"/>
          <p:cNvSpPr txBox="1"/>
          <p:nvPr/>
        </p:nvSpPr>
        <p:spPr>
          <a:xfrm>
            <a:off x="7766802" y="18003530"/>
            <a:ext cx="1907895" cy="2031325"/>
          </a:xfrm>
          <a:prstGeom prst="rect">
            <a:avLst/>
          </a:prstGeom>
          <a:noFill/>
        </p:spPr>
        <p:txBody>
          <a:bodyPr wrap="square" lIns="36000" rIns="36000" rtlCol="0">
            <a:spAutoFit/>
          </a:bodyPr>
          <a:lstStyle/>
          <a:p>
            <a:r>
              <a:rPr lang="en-US" sz="1800" b="1" i="1" dirty="0"/>
              <a:t>Figure 2. </a:t>
            </a:r>
            <a:r>
              <a:rPr lang="en-US" sz="1800" i="1" dirty="0"/>
              <a:t>Slower head rotation velocity in pain group (mean difference 2.4  cm/s, 95% CI 0.2 to 4.6, p = .034).</a:t>
            </a:r>
            <a:r>
              <a:rPr lang="en-US" sz="1800" b="1" i="1" dirty="0"/>
              <a:t> </a:t>
            </a:r>
            <a:endParaRPr lang="en-US" sz="1800" i="1" dirty="0">
              <a:latin typeface="Arial"/>
              <a:cs typeface="Arial"/>
            </a:endParaRPr>
          </a:p>
        </p:txBody>
      </p:sp>
      <p:sp>
        <p:nvSpPr>
          <p:cNvPr id="115" name="TextBox 114"/>
          <p:cNvSpPr txBox="1"/>
          <p:nvPr/>
        </p:nvSpPr>
        <p:spPr>
          <a:xfrm>
            <a:off x="9870899" y="13877106"/>
            <a:ext cx="4521200" cy="2646879"/>
          </a:xfrm>
          <a:prstGeom prst="rect">
            <a:avLst/>
          </a:prstGeom>
          <a:noFill/>
        </p:spPr>
        <p:txBody>
          <a:bodyPr wrap="square" rtlCol="0">
            <a:spAutoFit/>
          </a:bodyPr>
          <a:lstStyle/>
          <a:p>
            <a:r>
              <a:rPr lang="en-AU" sz="2200" dirty="0">
                <a:solidFill>
                  <a:schemeClr val="accent1"/>
                </a:solidFill>
                <a:latin typeface="Arial Black"/>
                <a:cs typeface="Arial Black"/>
              </a:rPr>
              <a:t>Conclusion</a:t>
            </a:r>
            <a:endParaRPr lang="en-US" sz="1800" dirty="0"/>
          </a:p>
          <a:p>
            <a:r>
              <a:rPr lang="en-US" sz="1800" dirty="0"/>
              <a:t>Individuals with chronic idiopathic neck pain move their head slower than healthy individuals during a reaching task, and the slower the velocity the greater neck disability. They also demonstrate different timing of head movement in relation to the task, suggesting altered coordination of movement.</a:t>
            </a:r>
            <a:endParaRPr lang="en-US" sz="1800" dirty="0">
              <a:latin typeface="Arial"/>
              <a:cs typeface="Arial"/>
            </a:endParaRPr>
          </a:p>
        </p:txBody>
      </p:sp>
      <p:pic>
        <p:nvPicPr>
          <p:cNvPr id="117" name="Picture 116" descr="Screen Shot 2016-05-10 at 1.19.27 pm.png"/>
          <p:cNvPicPr>
            <a:picLocks noChangeAspect="1"/>
          </p:cNvPicPr>
          <p:nvPr/>
        </p:nvPicPr>
        <p:blipFill rotWithShape="1">
          <a:blip r:embed="rId5">
            <a:extLst>
              <a:ext uri="{28A0092B-C50C-407E-A947-70E740481C1C}">
                <a14:useLocalDpi xmlns:a14="http://schemas.microsoft.com/office/drawing/2010/main" val="0"/>
              </a:ext>
            </a:extLst>
          </a:blip>
          <a:srcRect l="4186" t="10590" r="6328" b="16319"/>
          <a:stretch/>
        </p:blipFill>
        <p:spPr>
          <a:xfrm>
            <a:off x="9893353" y="19436934"/>
            <a:ext cx="2427505" cy="629357"/>
          </a:xfrm>
          <a:prstGeom prst="rect">
            <a:avLst/>
          </a:prstGeom>
        </p:spPr>
      </p:pic>
      <p:pic>
        <p:nvPicPr>
          <p:cNvPr id="118" name="Picture 117" descr="Screen Shot 2016-05-10 at 1.25.51 pm.png"/>
          <p:cNvPicPr>
            <a:picLocks noChangeAspect="1"/>
          </p:cNvPicPr>
          <p:nvPr/>
        </p:nvPicPr>
        <p:blipFill rotWithShape="1">
          <a:blip r:embed="rId6">
            <a:extLst>
              <a:ext uri="{28A0092B-C50C-407E-A947-70E740481C1C}">
                <a14:useLocalDpi xmlns:a14="http://schemas.microsoft.com/office/drawing/2010/main" val="0"/>
              </a:ext>
            </a:extLst>
          </a:blip>
          <a:srcRect l="6756" t="6167" r="6081" b="8782"/>
          <a:stretch/>
        </p:blipFill>
        <p:spPr>
          <a:xfrm>
            <a:off x="9946832" y="20150350"/>
            <a:ext cx="1638300" cy="838201"/>
          </a:xfrm>
          <a:prstGeom prst="rect">
            <a:avLst/>
          </a:prstGeom>
        </p:spPr>
      </p:pic>
      <p:sp>
        <p:nvSpPr>
          <p:cNvPr id="116" name="TextBox 115"/>
          <p:cNvSpPr txBox="1"/>
          <p:nvPr/>
        </p:nvSpPr>
        <p:spPr>
          <a:xfrm>
            <a:off x="9830994" y="18959335"/>
            <a:ext cx="4533888" cy="430887"/>
          </a:xfrm>
          <a:prstGeom prst="rect">
            <a:avLst/>
          </a:prstGeom>
          <a:noFill/>
        </p:spPr>
        <p:txBody>
          <a:bodyPr wrap="square" rtlCol="0">
            <a:spAutoFit/>
          </a:bodyPr>
          <a:lstStyle/>
          <a:p>
            <a:r>
              <a:rPr lang="en-AU" sz="2200" dirty="0">
                <a:solidFill>
                  <a:schemeClr val="accent1"/>
                </a:solidFill>
                <a:latin typeface="Arial Black"/>
                <a:cs typeface="Arial Black"/>
              </a:rPr>
              <a:t>Acknowledgements</a:t>
            </a:r>
            <a:endParaRPr lang="en-US" sz="2200" dirty="0">
              <a:latin typeface="Arial"/>
              <a:cs typeface="Arial"/>
            </a:endParaRPr>
          </a:p>
        </p:txBody>
      </p:sp>
      <p:sp>
        <p:nvSpPr>
          <p:cNvPr id="121" name="AutoShape 4"/>
          <p:cNvSpPr>
            <a:spLocks noChangeAspect="1" noChangeArrowheads="1" noTextEdit="1"/>
          </p:cNvSpPr>
          <p:nvPr/>
        </p:nvSpPr>
        <p:spPr bwMode="auto">
          <a:xfrm>
            <a:off x="9849609" y="6640134"/>
            <a:ext cx="4438773" cy="3549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nvGrpSpPr>
          <p:cNvPr id="1077" name="Group 1076"/>
          <p:cNvGrpSpPr/>
          <p:nvPr/>
        </p:nvGrpSpPr>
        <p:grpSpPr>
          <a:xfrm>
            <a:off x="9773108" y="8412978"/>
            <a:ext cx="4591774" cy="5421780"/>
            <a:chOff x="9810035" y="9399476"/>
            <a:chExt cx="4591774" cy="5421780"/>
          </a:xfrm>
        </p:grpSpPr>
        <p:grpSp>
          <p:nvGrpSpPr>
            <p:cNvPr id="7" name="Group 6"/>
            <p:cNvGrpSpPr/>
            <p:nvPr/>
          </p:nvGrpSpPr>
          <p:grpSpPr>
            <a:xfrm>
              <a:off x="9810035" y="9399476"/>
              <a:ext cx="4320860" cy="4505092"/>
              <a:chOff x="9797351" y="10075835"/>
              <a:chExt cx="4320860" cy="4505092"/>
            </a:xfrm>
          </p:grpSpPr>
          <p:cxnSp>
            <p:nvCxnSpPr>
              <p:cNvPr id="120" name="Straight Connector 119"/>
              <p:cNvCxnSpPr/>
              <p:nvPr/>
            </p:nvCxnSpPr>
            <p:spPr>
              <a:xfrm>
                <a:off x="10347885" y="10990504"/>
                <a:ext cx="3770326" cy="1907349"/>
              </a:xfrm>
              <a:prstGeom prst="line">
                <a:avLst/>
              </a:prstGeom>
              <a:ln w="31750">
                <a:solidFill>
                  <a:srgbClr val="0066A7"/>
                </a:solidFill>
              </a:ln>
              <a:effectLst/>
            </p:spPr>
            <p:style>
              <a:lnRef idx="2">
                <a:schemeClr val="accent1"/>
              </a:lnRef>
              <a:fillRef idx="0">
                <a:schemeClr val="accent1"/>
              </a:fillRef>
              <a:effectRef idx="1">
                <a:schemeClr val="accent1"/>
              </a:effectRef>
              <a:fontRef idx="minor">
                <a:schemeClr val="tx1"/>
              </a:fontRef>
            </p:style>
          </p:cxnSp>
          <p:sp>
            <p:nvSpPr>
              <p:cNvPr id="122" name="Line 7"/>
              <p:cNvSpPr>
                <a:spLocks noChangeShapeType="1"/>
              </p:cNvSpPr>
              <p:nvPr/>
            </p:nvSpPr>
            <p:spPr bwMode="auto">
              <a:xfrm>
                <a:off x="10339207" y="13999418"/>
                <a:ext cx="3740454"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3" name="Line 8"/>
              <p:cNvSpPr>
                <a:spLocks noChangeShapeType="1"/>
              </p:cNvSpPr>
              <p:nvPr/>
            </p:nvSpPr>
            <p:spPr bwMode="auto">
              <a:xfrm>
                <a:off x="10526964" y="13999418"/>
                <a:ext cx="0" cy="62586"/>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4" name="Line 9"/>
              <p:cNvSpPr>
                <a:spLocks noChangeShapeType="1"/>
              </p:cNvSpPr>
              <p:nvPr/>
            </p:nvSpPr>
            <p:spPr bwMode="auto">
              <a:xfrm>
                <a:off x="11090231" y="13999418"/>
                <a:ext cx="0" cy="62586"/>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5" name="Line 10"/>
              <p:cNvSpPr>
                <a:spLocks noChangeShapeType="1"/>
              </p:cNvSpPr>
              <p:nvPr/>
            </p:nvSpPr>
            <p:spPr bwMode="auto">
              <a:xfrm>
                <a:off x="11653500" y="13999418"/>
                <a:ext cx="0" cy="62586"/>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6" name="Line 11"/>
              <p:cNvSpPr>
                <a:spLocks noChangeShapeType="1"/>
              </p:cNvSpPr>
              <p:nvPr/>
            </p:nvSpPr>
            <p:spPr bwMode="auto">
              <a:xfrm>
                <a:off x="12208945" y="13999418"/>
                <a:ext cx="0" cy="62586"/>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7" name="Line 12"/>
              <p:cNvSpPr>
                <a:spLocks noChangeShapeType="1"/>
              </p:cNvSpPr>
              <p:nvPr/>
            </p:nvSpPr>
            <p:spPr bwMode="auto">
              <a:xfrm>
                <a:off x="12773192" y="13999418"/>
                <a:ext cx="0" cy="62586"/>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8" name="Line 13"/>
              <p:cNvSpPr>
                <a:spLocks noChangeShapeType="1"/>
              </p:cNvSpPr>
              <p:nvPr/>
            </p:nvSpPr>
            <p:spPr bwMode="auto">
              <a:xfrm>
                <a:off x="13336460" y="13999418"/>
                <a:ext cx="0" cy="62586"/>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9" name="Line 14"/>
              <p:cNvSpPr>
                <a:spLocks noChangeShapeType="1"/>
              </p:cNvSpPr>
              <p:nvPr/>
            </p:nvSpPr>
            <p:spPr bwMode="auto">
              <a:xfrm>
                <a:off x="13891905" y="13999418"/>
                <a:ext cx="0" cy="62586"/>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0" name="Rectangle 15"/>
              <p:cNvSpPr>
                <a:spLocks noChangeArrowheads="1"/>
              </p:cNvSpPr>
              <p:nvPr/>
            </p:nvSpPr>
            <p:spPr bwMode="auto">
              <a:xfrm>
                <a:off x="10995927" y="14334706"/>
                <a:ext cx="265226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entury Gothic"/>
                    <a:cs typeface="Century Gothic"/>
                  </a:rPr>
                  <a:t>Neck</a:t>
                </a:r>
                <a:r>
                  <a:rPr kumimoji="0" lang="en-US" altLang="en-US" sz="1600" i="0" u="none" strike="noStrike" cap="none" normalizeH="0" dirty="0">
                    <a:ln>
                      <a:noFill/>
                    </a:ln>
                    <a:solidFill>
                      <a:srgbClr val="000000"/>
                    </a:solidFill>
                    <a:effectLst/>
                    <a:latin typeface="Century Gothic"/>
                    <a:cs typeface="Century Gothic"/>
                  </a:rPr>
                  <a:t> Disability Index (0-50)</a:t>
                </a:r>
                <a:endParaRPr kumimoji="0" lang="en-US" altLang="en-US" sz="1600" i="0" u="none" strike="noStrike" cap="none" normalizeH="0" baseline="0" dirty="0">
                  <a:ln>
                    <a:noFill/>
                  </a:ln>
                  <a:solidFill>
                    <a:schemeClr val="tx1"/>
                  </a:solidFill>
                  <a:effectLst/>
                  <a:latin typeface="Century Gothic"/>
                  <a:cs typeface="Century Gothic"/>
                </a:endParaRPr>
              </a:p>
            </p:txBody>
          </p:sp>
          <p:sp>
            <p:nvSpPr>
              <p:cNvPr id="131" name="Rectangle 16"/>
              <p:cNvSpPr>
                <a:spLocks noChangeArrowheads="1"/>
              </p:cNvSpPr>
              <p:nvPr/>
            </p:nvSpPr>
            <p:spPr bwMode="auto">
              <a:xfrm>
                <a:off x="13768770" y="14022813"/>
                <a:ext cx="140093"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20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32" name="Rectangle 17"/>
              <p:cNvSpPr>
                <a:spLocks noChangeArrowheads="1"/>
              </p:cNvSpPr>
              <p:nvPr/>
            </p:nvSpPr>
            <p:spPr bwMode="auto">
              <a:xfrm>
                <a:off x="13222800" y="14022813"/>
                <a:ext cx="140093"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18</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33" name="Rectangle 18"/>
              <p:cNvSpPr>
                <a:spLocks noChangeArrowheads="1"/>
              </p:cNvSpPr>
              <p:nvPr/>
            </p:nvSpPr>
            <p:spPr bwMode="auto">
              <a:xfrm>
                <a:off x="12657600" y="14022813"/>
                <a:ext cx="140093"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16</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34" name="Rectangle 19"/>
              <p:cNvSpPr>
                <a:spLocks noChangeArrowheads="1"/>
              </p:cNvSpPr>
              <p:nvPr/>
            </p:nvSpPr>
            <p:spPr bwMode="auto">
              <a:xfrm>
                <a:off x="12088800" y="14022813"/>
                <a:ext cx="140093"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14</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35" name="Rectangle 20"/>
              <p:cNvSpPr>
                <a:spLocks noChangeArrowheads="1"/>
              </p:cNvSpPr>
              <p:nvPr/>
            </p:nvSpPr>
            <p:spPr bwMode="auto">
              <a:xfrm>
                <a:off x="11538000" y="14022813"/>
                <a:ext cx="140093"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12</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36" name="Rectangle 21"/>
              <p:cNvSpPr>
                <a:spLocks noChangeArrowheads="1"/>
              </p:cNvSpPr>
              <p:nvPr/>
            </p:nvSpPr>
            <p:spPr bwMode="auto">
              <a:xfrm>
                <a:off x="10976400" y="14022813"/>
                <a:ext cx="140093"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10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37" name="Rectangle 22"/>
              <p:cNvSpPr>
                <a:spLocks noChangeArrowheads="1"/>
              </p:cNvSpPr>
              <p:nvPr/>
            </p:nvSpPr>
            <p:spPr bwMode="auto">
              <a:xfrm>
                <a:off x="10476000" y="14022813"/>
                <a:ext cx="70047"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8</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38" name="Line 23"/>
              <p:cNvSpPr>
                <a:spLocks noChangeShapeType="1"/>
              </p:cNvSpPr>
              <p:nvPr/>
            </p:nvSpPr>
            <p:spPr bwMode="auto">
              <a:xfrm>
                <a:off x="10339207" y="10587524"/>
                <a:ext cx="0" cy="3411894"/>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9" name="Line 24"/>
              <p:cNvSpPr>
                <a:spLocks noChangeShapeType="1"/>
              </p:cNvSpPr>
              <p:nvPr/>
            </p:nvSpPr>
            <p:spPr bwMode="auto">
              <a:xfrm flipH="1">
                <a:off x="10284445" y="13999418"/>
                <a:ext cx="54762"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0" name="Line 25"/>
              <p:cNvSpPr>
                <a:spLocks noChangeShapeType="1"/>
              </p:cNvSpPr>
              <p:nvPr/>
            </p:nvSpPr>
            <p:spPr bwMode="auto">
              <a:xfrm flipH="1">
                <a:off x="10284445" y="13389208"/>
                <a:ext cx="54762"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1" name="Line 26"/>
              <p:cNvSpPr>
                <a:spLocks noChangeShapeType="1"/>
              </p:cNvSpPr>
              <p:nvPr/>
            </p:nvSpPr>
            <p:spPr bwMode="auto">
              <a:xfrm flipH="1">
                <a:off x="10284445" y="12771175"/>
                <a:ext cx="54762"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2" name="Line 27"/>
              <p:cNvSpPr>
                <a:spLocks noChangeShapeType="1"/>
              </p:cNvSpPr>
              <p:nvPr/>
            </p:nvSpPr>
            <p:spPr bwMode="auto">
              <a:xfrm flipH="1">
                <a:off x="10284445" y="12159987"/>
                <a:ext cx="54762"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3" name="Line 28"/>
              <p:cNvSpPr>
                <a:spLocks noChangeShapeType="1"/>
              </p:cNvSpPr>
              <p:nvPr/>
            </p:nvSpPr>
            <p:spPr bwMode="auto">
              <a:xfrm flipH="1">
                <a:off x="10284445" y="11541955"/>
                <a:ext cx="54762"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4" name="Line 29"/>
              <p:cNvSpPr>
                <a:spLocks noChangeShapeType="1"/>
              </p:cNvSpPr>
              <p:nvPr/>
            </p:nvSpPr>
            <p:spPr bwMode="auto">
              <a:xfrm flipH="1">
                <a:off x="10284445" y="10931745"/>
                <a:ext cx="54762"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5" name="Rectangle 71"/>
              <p:cNvSpPr>
                <a:spLocks noChangeArrowheads="1"/>
              </p:cNvSpPr>
              <p:nvPr/>
            </p:nvSpPr>
            <p:spPr bwMode="auto">
              <a:xfrm>
                <a:off x="10040493" y="10798505"/>
                <a:ext cx="140093"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10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46" name="Rectangle 72"/>
              <p:cNvSpPr>
                <a:spLocks noChangeArrowheads="1"/>
              </p:cNvSpPr>
              <p:nvPr/>
            </p:nvSpPr>
            <p:spPr bwMode="auto">
              <a:xfrm>
                <a:off x="10155600" y="11403148"/>
                <a:ext cx="70047"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8</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47" name="Rectangle 73"/>
              <p:cNvSpPr>
                <a:spLocks noChangeArrowheads="1"/>
              </p:cNvSpPr>
              <p:nvPr/>
            </p:nvSpPr>
            <p:spPr bwMode="auto">
              <a:xfrm>
                <a:off x="10155600" y="12013357"/>
                <a:ext cx="70047"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6</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48" name="Rectangle 74"/>
              <p:cNvSpPr>
                <a:spLocks noChangeArrowheads="1"/>
              </p:cNvSpPr>
              <p:nvPr/>
            </p:nvSpPr>
            <p:spPr bwMode="auto">
              <a:xfrm>
                <a:off x="10155600" y="12632368"/>
                <a:ext cx="70047"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4</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49" name="Rectangle 75"/>
              <p:cNvSpPr>
                <a:spLocks noChangeArrowheads="1"/>
              </p:cNvSpPr>
              <p:nvPr/>
            </p:nvSpPr>
            <p:spPr bwMode="auto">
              <a:xfrm>
                <a:off x="10155600" y="13250401"/>
                <a:ext cx="70047"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2</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50" name="Rectangle 76"/>
              <p:cNvSpPr>
                <a:spLocks noChangeArrowheads="1"/>
              </p:cNvSpPr>
              <p:nvPr/>
            </p:nvSpPr>
            <p:spPr bwMode="auto">
              <a:xfrm>
                <a:off x="10155600" y="13860611"/>
                <a:ext cx="70047" cy="151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a:solidFill>
                      <a:srgbClr val="000000"/>
                    </a:solidFill>
                    <a:latin typeface="Century Gothic"/>
                    <a:cs typeface="Century Gothic"/>
                  </a:rPr>
                  <a:t>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51" name="Freeform 77"/>
              <p:cNvSpPr>
                <a:spLocks/>
              </p:cNvSpPr>
              <p:nvPr/>
            </p:nvSpPr>
            <p:spPr bwMode="auto">
              <a:xfrm>
                <a:off x="11340573" y="11158618"/>
                <a:ext cx="54762" cy="46939"/>
              </a:xfrm>
              <a:custGeom>
                <a:avLst/>
                <a:gdLst>
                  <a:gd name="T0" fmla="*/ 56 w 56"/>
                  <a:gd name="T1" fmla="*/ 24 h 48"/>
                  <a:gd name="T2" fmla="*/ 48 w 56"/>
                  <a:gd name="T3" fmla="*/ 40 h 48"/>
                  <a:gd name="T4" fmla="*/ 32 w 56"/>
                  <a:gd name="T5" fmla="*/ 48 h 48"/>
                  <a:gd name="T6" fmla="*/ 8 w 56"/>
                  <a:gd name="T7" fmla="*/ 40 h 48"/>
                  <a:gd name="T8" fmla="*/ 0 w 56"/>
                  <a:gd name="T9" fmla="*/ 24 h 48"/>
                  <a:gd name="T10" fmla="*/ 8 w 56"/>
                  <a:gd name="T11" fmla="*/ 8 h 48"/>
                  <a:gd name="T12" fmla="*/ 32 w 56"/>
                  <a:gd name="T13" fmla="*/ 0 h 48"/>
                  <a:gd name="T14" fmla="*/ 48 w 56"/>
                  <a:gd name="T15" fmla="*/ 8 h 48"/>
                  <a:gd name="T16" fmla="*/ 56 w 56"/>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56" y="24"/>
                    </a:moveTo>
                    <a:lnTo>
                      <a:pt x="48" y="40"/>
                    </a:lnTo>
                    <a:lnTo>
                      <a:pt x="32" y="48"/>
                    </a:lnTo>
                    <a:lnTo>
                      <a:pt x="8" y="40"/>
                    </a:lnTo>
                    <a:lnTo>
                      <a:pt x="0" y="24"/>
                    </a:lnTo>
                    <a:lnTo>
                      <a:pt x="8" y="8"/>
                    </a:lnTo>
                    <a:lnTo>
                      <a:pt x="32" y="0"/>
                    </a:lnTo>
                    <a:lnTo>
                      <a:pt x="48" y="8"/>
                    </a:lnTo>
                    <a:lnTo>
                      <a:pt x="56" y="24"/>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2" name="Freeform 78"/>
              <p:cNvSpPr>
                <a:spLocks/>
              </p:cNvSpPr>
              <p:nvPr/>
            </p:nvSpPr>
            <p:spPr bwMode="auto">
              <a:xfrm>
                <a:off x="13305167" y="12449446"/>
                <a:ext cx="54762" cy="55740"/>
              </a:xfrm>
              <a:custGeom>
                <a:avLst/>
                <a:gdLst>
                  <a:gd name="T0" fmla="*/ 56 w 56"/>
                  <a:gd name="T1" fmla="*/ 32 h 57"/>
                  <a:gd name="T2" fmla="*/ 48 w 56"/>
                  <a:gd name="T3" fmla="*/ 48 h 57"/>
                  <a:gd name="T4" fmla="*/ 32 w 56"/>
                  <a:gd name="T5" fmla="*/ 57 h 57"/>
                  <a:gd name="T6" fmla="*/ 8 w 56"/>
                  <a:gd name="T7" fmla="*/ 48 h 57"/>
                  <a:gd name="T8" fmla="*/ 0 w 56"/>
                  <a:gd name="T9" fmla="*/ 32 h 57"/>
                  <a:gd name="T10" fmla="*/ 8 w 56"/>
                  <a:gd name="T11" fmla="*/ 8 h 57"/>
                  <a:gd name="T12" fmla="*/ 32 w 56"/>
                  <a:gd name="T13" fmla="*/ 0 h 57"/>
                  <a:gd name="T14" fmla="*/ 48 w 56"/>
                  <a:gd name="T15" fmla="*/ 8 h 57"/>
                  <a:gd name="T16" fmla="*/ 56 w 56"/>
                  <a:gd name="T1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56" y="32"/>
                    </a:moveTo>
                    <a:lnTo>
                      <a:pt x="48" y="48"/>
                    </a:lnTo>
                    <a:lnTo>
                      <a:pt x="32" y="57"/>
                    </a:lnTo>
                    <a:lnTo>
                      <a:pt x="8" y="48"/>
                    </a:lnTo>
                    <a:lnTo>
                      <a:pt x="0" y="32"/>
                    </a:lnTo>
                    <a:lnTo>
                      <a:pt x="8" y="8"/>
                    </a:lnTo>
                    <a:lnTo>
                      <a:pt x="32" y="0"/>
                    </a:lnTo>
                    <a:lnTo>
                      <a:pt x="48" y="8"/>
                    </a:lnTo>
                    <a:lnTo>
                      <a:pt x="56" y="32"/>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3" name="Freeform 79"/>
              <p:cNvSpPr>
                <a:spLocks/>
              </p:cNvSpPr>
              <p:nvPr/>
            </p:nvSpPr>
            <p:spPr bwMode="auto">
              <a:xfrm>
                <a:off x="11903842" y="12034816"/>
                <a:ext cx="54762" cy="54762"/>
              </a:xfrm>
              <a:custGeom>
                <a:avLst/>
                <a:gdLst>
                  <a:gd name="T0" fmla="*/ 56 w 56"/>
                  <a:gd name="T1" fmla="*/ 24 h 56"/>
                  <a:gd name="T2" fmla="*/ 48 w 56"/>
                  <a:gd name="T3" fmla="*/ 48 h 56"/>
                  <a:gd name="T4" fmla="*/ 24 w 56"/>
                  <a:gd name="T5" fmla="*/ 56 h 56"/>
                  <a:gd name="T6" fmla="*/ 8 w 56"/>
                  <a:gd name="T7" fmla="*/ 48 h 56"/>
                  <a:gd name="T8" fmla="*/ 0 w 56"/>
                  <a:gd name="T9" fmla="*/ 24 h 56"/>
                  <a:gd name="T10" fmla="*/ 8 w 56"/>
                  <a:gd name="T11" fmla="*/ 8 h 56"/>
                  <a:gd name="T12" fmla="*/ 24 w 56"/>
                  <a:gd name="T13" fmla="*/ 0 h 56"/>
                  <a:gd name="T14" fmla="*/ 48 w 56"/>
                  <a:gd name="T15" fmla="*/ 8 h 56"/>
                  <a:gd name="T16" fmla="*/ 56 w 56"/>
                  <a:gd name="T1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24"/>
                    </a:moveTo>
                    <a:lnTo>
                      <a:pt x="48" y="48"/>
                    </a:lnTo>
                    <a:lnTo>
                      <a:pt x="24" y="56"/>
                    </a:lnTo>
                    <a:lnTo>
                      <a:pt x="8" y="48"/>
                    </a:lnTo>
                    <a:lnTo>
                      <a:pt x="0" y="24"/>
                    </a:lnTo>
                    <a:lnTo>
                      <a:pt x="8" y="8"/>
                    </a:lnTo>
                    <a:lnTo>
                      <a:pt x="24" y="0"/>
                    </a:lnTo>
                    <a:lnTo>
                      <a:pt x="48" y="8"/>
                    </a:lnTo>
                    <a:lnTo>
                      <a:pt x="56" y="24"/>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4" name="Freeform 80"/>
              <p:cNvSpPr>
                <a:spLocks/>
              </p:cNvSpPr>
              <p:nvPr/>
            </p:nvSpPr>
            <p:spPr bwMode="auto">
              <a:xfrm>
                <a:off x="13023532" y="11643656"/>
                <a:ext cx="54762" cy="46939"/>
              </a:xfrm>
              <a:custGeom>
                <a:avLst/>
                <a:gdLst>
                  <a:gd name="T0" fmla="*/ 56 w 56"/>
                  <a:gd name="T1" fmla="*/ 24 h 48"/>
                  <a:gd name="T2" fmla="*/ 48 w 56"/>
                  <a:gd name="T3" fmla="*/ 40 h 48"/>
                  <a:gd name="T4" fmla="*/ 32 w 56"/>
                  <a:gd name="T5" fmla="*/ 48 h 48"/>
                  <a:gd name="T6" fmla="*/ 8 w 56"/>
                  <a:gd name="T7" fmla="*/ 40 h 48"/>
                  <a:gd name="T8" fmla="*/ 0 w 56"/>
                  <a:gd name="T9" fmla="*/ 24 h 48"/>
                  <a:gd name="T10" fmla="*/ 8 w 56"/>
                  <a:gd name="T11" fmla="*/ 8 h 48"/>
                  <a:gd name="T12" fmla="*/ 32 w 56"/>
                  <a:gd name="T13" fmla="*/ 0 h 48"/>
                  <a:gd name="T14" fmla="*/ 48 w 56"/>
                  <a:gd name="T15" fmla="*/ 8 h 48"/>
                  <a:gd name="T16" fmla="*/ 56 w 56"/>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56" y="24"/>
                    </a:moveTo>
                    <a:lnTo>
                      <a:pt x="48" y="40"/>
                    </a:lnTo>
                    <a:lnTo>
                      <a:pt x="32" y="48"/>
                    </a:lnTo>
                    <a:lnTo>
                      <a:pt x="8" y="40"/>
                    </a:lnTo>
                    <a:lnTo>
                      <a:pt x="0" y="24"/>
                    </a:lnTo>
                    <a:lnTo>
                      <a:pt x="8" y="8"/>
                    </a:lnTo>
                    <a:lnTo>
                      <a:pt x="32" y="0"/>
                    </a:lnTo>
                    <a:lnTo>
                      <a:pt x="48" y="8"/>
                    </a:lnTo>
                    <a:lnTo>
                      <a:pt x="56" y="24"/>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5" name="Freeform 81"/>
              <p:cNvSpPr>
                <a:spLocks/>
              </p:cNvSpPr>
              <p:nvPr/>
            </p:nvSpPr>
            <p:spPr bwMode="auto">
              <a:xfrm>
                <a:off x="11340573" y="11049093"/>
                <a:ext cx="54762" cy="46939"/>
              </a:xfrm>
              <a:custGeom>
                <a:avLst/>
                <a:gdLst>
                  <a:gd name="T0" fmla="*/ 56 w 56"/>
                  <a:gd name="T1" fmla="*/ 24 h 48"/>
                  <a:gd name="T2" fmla="*/ 48 w 56"/>
                  <a:gd name="T3" fmla="*/ 40 h 48"/>
                  <a:gd name="T4" fmla="*/ 32 w 56"/>
                  <a:gd name="T5" fmla="*/ 48 h 48"/>
                  <a:gd name="T6" fmla="*/ 8 w 56"/>
                  <a:gd name="T7" fmla="*/ 40 h 48"/>
                  <a:gd name="T8" fmla="*/ 0 w 56"/>
                  <a:gd name="T9" fmla="*/ 24 h 48"/>
                  <a:gd name="T10" fmla="*/ 8 w 56"/>
                  <a:gd name="T11" fmla="*/ 8 h 48"/>
                  <a:gd name="T12" fmla="*/ 32 w 56"/>
                  <a:gd name="T13" fmla="*/ 0 h 48"/>
                  <a:gd name="T14" fmla="*/ 48 w 56"/>
                  <a:gd name="T15" fmla="*/ 8 h 48"/>
                  <a:gd name="T16" fmla="*/ 56 w 56"/>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56" y="24"/>
                    </a:moveTo>
                    <a:lnTo>
                      <a:pt x="48" y="40"/>
                    </a:lnTo>
                    <a:lnTo>
                      <a:pt x="32" y="48"/>
                    </a:lnTo>
                    <a:lnTo>
                      <a:pt x="8" y="40"/>
                    </a:lnTo>
                    <a:lnTo>
                      <a:pt x="0" y="24"/>
                    </a:lnTo>
                    <a:lnTo>
                      <a:pt x="8" y="8"/>
                    </a:lnTo>
                    <a:lnTo>
                      <a:pt x="32" y="0"/>
                    </a:lnTo>
                    <a:lnTo>
                      <a:pt x="48" y="8"/>
                    </a:lnTo>
                    <a:lnTo>
                      <a:pt x="56" y="24"/>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6" name="Freeform 82"/>
              <p:cNvSpPr>
                <a:spLocks/>
              </p:cNvSpPr>
              <p:nvPr/>
            </p:nvSpPr>
            <p:spPr bwMode="auto">
              <a:xfrm>
                <a:off x="13586801" y="12465092"/>
                <a:ext cx="54762" cy="47917"/>
              </a:xfrm>
              <a:custGeom>
                <a:avLst/>
                <a:gdLst>
                  <a:gd name="T0" fmla="*/ 56 w 56"/>
                  <a:gd name="T1" fmla="*/ 24 h 49"/>
                  <a:gd name="T2" fmla="*/ 48 w 56"/>
                  <a:gd name="T3" fmla="*/ 41 h 49"/>
                  <a:gd name="T4" fmla="*/ 24 w 56"/>
                  <a:gd name="T5" fmla="*/ 49 h 49"/>
                  <a:gd name="T6" fmla="*/ 8 w 56"/>
                  <a:gd name="T7" fmla="*/ 41 h 49"/>
                  <a:gd name="T8" fmla="*/ 0 w 56"/>
                  <a:gd name="T9" fmla="*/ 24 h 49"/>
                  <a:gd name="T10" fmla="*/ 8 w 56"/>
                  <a:gd name="T11" fmla="*/ 8 h 49"/>
                  <a:gd name="T12" fmla="*/ 24 w 56"/>
                  <a:gd name="T13" fmla="*/ 0 h 49"/>
                  <a:gd name="T14" fmla="*/ 48 w 56"/>
                  <a:gd name="T15" fmla="*/ 8 h 49"/>
                  <a:gd name="T16" fmla="*/ 56 w 56"/>
                  <a:gd name="T1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9">
                    <a:moveTo>
                      <a:pt x="56" y="24"/>
                    </a:moveTo>
                    <a:lnTo>
                      <a:pt x="48" y="41"/>
                    </a:lnTo>
                    <a:lnTo>
                      <a:pt x="24" y="49"/>
                    </a:lnTo>
                    <a:lnTo>
                      <a:pt x="8" y="41"/>
                    </a:lnTo>
                    <a:lnTo>
                      <a:pt x="0" y="24"/>
                    </a:lnTo>
                    <a:lnTo>
                      <a:pt x="8" y="8"/>
                    </a:lnTo>
                    <a:lnTo>
                      <a:pt x="24" y="0"/>
                    </a:lnTo>
                    <a:lnTo>
                      <a:pt x="48" y="8"/>
                    </a:lnTo>
                    <a:lnTo>
                      <a:pt x="56" y="24"/>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7" name="Freeform 83"/>
              <p:cNvSpPr>
                <a:spLocks/>
              </p:cNvSpPr>
              <p:nvPr/>
            </p:nvSpPr>
            <p:spPr bwMode="auto">
              <a:xfrm>
                <a:off x="11903842" y="12230396"/>
                <a:ext cx="54762" cy="54762"/>
              </a:xfrm>
              <a:custGeom>
                <a:avLst/>
                <a:gdLst>
                  <a:gd name="T0" fmla="*/ 56 w 56"/>
                  <a:gd name="T1" fmla="*/ 32 h 56"/>
                  <a:gd name="T2" fmla="*/ 48 w 56"/>
                  <a:gd name="T3" fmla="*/ 48 h 56"/>
                  <a:gd name="T4" fmla="*/ 24 w 56"/>
                  <a:gd name="T5" fmla="*/ 56 h 56"/>
                  <a:gd name="T6" fmla="*/ 8 w 56"/>
                  <a:gd name="T7" fmla="*/ 48 h 56"/>
                  <a:gd name="T8" fmla="*/ 0 w 56"/>
                  <a:gd name="T9" fmla="*/ 32 h 56"/>
                  <a:gd name="T10" fmla="*/ 8 w 56"/>
                  <a:gd name="T11" fmla="*/ 8 h 56"/>
                  <a:gd name="T12" fmla="*/ 24 w 56"/>
                  <a:gd name="T13" fmla="*/ 0 h 56"/>
                  <a:gd name="T14" fmla="*/ 48 w 56"/>
                  <a:gd name="T15" fmla="*/ 8 h 56"/>
                  <a:gd name="T16" fmla="*/ 56 w 56"/>
                  <a:gd name="T1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32"/>
                    </a:moveTo>
                    <a:lnTo>
                      <a:pt x="48" y="48"/>
                    </a:lnTo>
                    <a:lnTo>
                      <a:pt x="24" y="56"/>
                    </a:lnTo>
                    <a:lnTo>
                      <a:pt x="8" y="48"/>
                    </a:lnTo>
                    <a:lnTo>
                      <a:pt x="0" y="32"/>
                    </a:lnTo>
                    <a:lnTo>
                      <a:pt x="8" y="8"/>
                    </a:lnTo>
                    <a:lnTo>
                      <a:pt x="24" y="0"/>
                    </a:lnTo>
                    <a:lnTo>
                      <a:pt x="48" y="8"/>
                    </a:lnTo>
                    <a:lnTo>
                      <a:pt x="56" y="32"/>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8" name="Freeform 84"/>
              <p:cNvSpPr>
                <a:spLocks/>
              </p:cNvSpPr>
              <p:nvPr/>
            </p:nvSpPr>
            <p:spPr bwMode="auto">
              <a:xfrm>
                <a:off x="10503494" y="11127325"/>
                <a:ext cx="54762" cy="46939"/>
              </a:xfrm>
              <a:custGeom>
                <a:avLst/>
                <a:gdLst>
                  <a:gd name="T0" fmla="*/ 56 w 56"/>
                  <a:gd name="T1" fmla="*/ 24 h 48"/>
                  <a:gd name="T2" fmla="*/ 48 w 56"/>
                  <a:gd name="T3" fmla="*/ 40 h 48"/>
                  <a:gd name="T4" fmla="*/ 24 w 56"/>
                  <a:gd name="T5" fmla="*/ 48 h 48"/>
                  <a:gd name="T6" fmla="*/ 8 w 56"/>
                  <a:gd name="T7" fmla="*/ 40 h 48"/>
                  <a:gd name="T8" fmla="*/ 0 w 56"/>
                  <a:gd name="T9" fmla="*/ 24 h 48"/>
                  <a:gd name="T10" fmla="*/ 8 w 56"/>
                  <a:gd name="T11" fmla="*/ 8 h 48"/>
                  <a:gd name="T12" fmla="*/ 24 w 56"/>
                  <a:gd name="T13" fmla="*/ 0 h 48"/>
                  <a:gd name="T14" fmla="*/ 48 w 56"/>
                  <a:gd name="T15" fmla="*/ 8 h 48"/>
                  <a:gd name="T16" fmla="*/ 56 w 56"/>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56" y="24"/>
                    </a:moveTo>
                    <a:lnTo>
                      <a:pt x="48" y="40"/>
                    </a:lnTo>
                    <a:lnTo>
                      <a:pt x="24" y="48"/>
                    </a:lnTo>
                    <a:lnTo>
                      <a:pt x="8" y="40"/>
                    </a:lnTo>
                    <a:lnTo>
                      <a:pt x="0" y="24"/>
                    </a:lnTo>
                    <a:lnTo>
                      <a:pt x="8" y="8"/>
                    </a:lnTo>
                    <a:lnTo>
                      <a:pt x="24" y="0"/>
                    </a:lnTo>
                    <a:lnTo>
                      <a:pt x="48" y="8"/>
                    </a:lnTo>
                    <a:lnTo>
                      <a:pt x="56" y="24"/>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9" name="Freeform 85"/>
              <p:cNvSpPr>
                <a:spLocks/>
              </p:cNvSpPr>
              <p:nvPr/>
            </p:nvSpPr>
            <p:spPr bwMode="auto">
              <a:xfrm>
                <a:off x="12468088" y="12277335"/>
                <a:ext cx="46939" cy="46939"/>
              </a:xfrm>
              <a:custGeom>
                <a:avLst/>
                <a:gdLst>
                  <a:gd name="T0" fmla="*/ 48 w 48"/>
                  <a:gd name="T1" fmla="*/ 24 h 48"/>
                  <a:gd name="T2" fmla="*/ 40 w 48"/>
                  <a:gd name="T3" fmla="*/ 40 h 48"/>
                  <a:gd name="T4" fmla="*/ 24 w 48"/>
                  <a:gd name="T5" fmla="*/ 48 h 48"/>
                  <a:gd name="T6" fmla="*/ 8 w 48"/>
                  <a:gd name="T7" fmla="*/ 40 h 48"/>
                  <a:gd name="T8" fmla="*/ 0 w 48"/>
                  <a:gd name="T9" fmla="*/ 24 h 48"/>
                  <a:gd name="T10" fmla="*/ 8 w 48"/>
                  <a:gd name="T11" fmla="*/ 8 h 48"/>
                  <a:gd name="T12" fmla="*/ 24 w 48"/>
                  <a:gd name="T13" fmla="*/ 0 h 48"/>
                  <a:gd name="T14" fmla="*/ 40 w 48"/>
                  <a:gd name="T15" fmla="*/ 8 h 48"/>
                  <a:gd name="T16" fmla="*/ 48 w 48"/>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8" y="24"/>
                    </a:moveTo>
                    <a:lnTo>
                      <a:pt x="40" y="40"/>
                    </a:lnTo>
                    <a:lnTo>
                      <a:pt x="24" y="48"/>
                    </a:lnTo>
                    <a:lnTo>
                      <a:pt x="8" y="40"/>
                    </a:lnTo>
                    <a:lnTo>
                      <a:pt x="0" y="24"/>
                    </a:lnTo>
                    <a:lnTo>
                      <a:pt x="8" y="8"/>
                    </a:lnTo>
                    <a:lnTo>
                      <a:pt x="24" y="0"/>
                    </a:lnTo>
                    <a:lnTo>
                      <a:pt x="40" y="8"/>
                    </a:lnTo>
                    <a:lnTo>
                      <a:pt x="48" y="24"/>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0" name="Freeform 86"/>
              <p:cNvSpPr>
                <a:spLocks/>
              </p:cNvSpPr>
              <p:nvPr/>
            </p:nvSpPr>
            <p:spPr bwMode="auto">
              <a:xfrm>
                <a:off x="13023532" y="12857230"/>
                <a:ext cx="54762" cy="54762"/>
              </a:xfrm>
              <a:custGeom>
                <a:avLst/>
                <a:gdLst>
                  <a:gd name="T0" fmla="*/ 56 w 56"/>
                  <a:gd name="T1" fmla="*/ 32 h 56"/>
                  <a:gd name="T2" fmla="*/ 48 w 56"/>
                  <a:gd name="T3" fmla="*/ 48 h 56"/>
                  <a:gd name="T4" fmla="*/ 32 w 56"/>
                  <a:gd name="T5" fmla="*/ 56 h 56"/>
                  <a:gd name="T6" fmla="*/ 8 w 56"/>
                  <a:gd name="T7" fmla="*/ 48 h 56"/>
                  <a:gd name="T8" fmla="*/ 0 w 56"/>
                  <a:gd name="T9" fmla="*/ 32 h 56"/>
                  <a:gd name="T10" fmla="*/ 8 w 56"/>
                  <a:gd name="T11" fmla="*/ 8 h 56"/>
                  <a:gd name="T12" fmla="*/ 32 w 56"/>
                  <a:gd name="T13" fmla="*/ 0 h 56"/>
                  <a:gd name="T14" fmla="*/ 48 w 56"/>
                  <a:gd name="T15" fmla="*/ 8 h 56"/>
                  <a:gd name="T16" fmla="*/ 56 w 56"/>
                  <a:gd name="T1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6" y="32"/>
                    </a:moveTo>
                    <a:lnTo>
                      <a:pt x="48" y="48"/>
                    </a:lnTo>
                    <a:lnTo>
                      <a:pt x="32" y="56"/>
                    </a:lnTo>
                    <a:lnTo>
                      <a:pt x="8" y="48"/>
                    </a:lnTo>
                    <a:lnTo>
                      <a:pt x="0" y="32"/>
                    </a:lnTo>
                    <a:lnTo>
                      <a:pt x="8" y="8"/>
                    </a:lnTo>
                    <a:lnTo>
                      <a:pt x="32" y="0"/>
                    </a:lnTo>
                    <a:lnTo>
                      <a:pt x="48" y="8"/>
                    </a:lnTo>
                    <a:lnTo>
                      <a:pt x="56" y="32"/>
                    </a:lnTo>
                  </a:path>
                </a:pathLst>
              </a:custGeom>
              <a:solidFill>
                <a:srgbClr val="0066A7"/>
              </a:solidFill>
              <a:ln w="12700">
                <a:solidFill>
                  <a:srgbClr val="0066A7"/>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1" name="TextBox 160"/>
              <p:cNvSpPr txBox="1"/>
              <p:nvPr/>
            </p:nvSpPr>
            <p:spPr>
              <a:xfrm rot="16200000">
                <a:off x="7937039" y="11936147"/>
                <a:ext cx="3997623" cy="276999"/>
              </a:xfrm>
              <a:prstGeom prst="rect">
                <a:avLst/>
              </a:prstGeom>
              <a:noFill/>
            </p:spPr>
            <p:txBody>
              <a:bodyPr wrap="square" lIns="0" tIns="0" rIns="0" bIns="0" rtlCol="0">
                <a:spAutoFit/>
              </a:bodyPr>
              <a:lstStyle/>
              <a:p>
                <a:r>
                  <a:rPr lang="en-US" sz="1800" dirty="0">
                    <a:latin typeface="Century Gothic"/>
                    <a:cs typeface="Century Gothic"/>
                  </a:rPr>
                  <a:t>Peak head rotation velocity (cm/s)</a:t>
                </a:r>
              </a:p>
            </p:txBody>
          </p:sp>
        </p:grpSp>
        <p:sp>
          <p:nvSpPr>
            <p:cNvPr id="162" name="TextBox 161"/>
            <p:cNvSpPr txBox="1"/>
            <p:nvPr/>
          </p:nvSpPr>
          <p:spPr>
            <a:xfrm>
              <a:off x="9935044" y="13897926"/>
              <a:ext cx="4466765" cy="923330"/>
            </a:xfrm>
            <a:prstGeom prst="rect">
              <a:avLst/>
            </a:prstGeom>
            <a:noFill/>
          </p:spPr>
          <p:txBody>
            <a:bodyPr wrap="square" lIns="36000" rtlCol="0">
              <a:spAutoFit/>
            </a:bodyPr>
            <a:lstStyle/>
            <a:p>
              <a:r>
                <a:rPr lang="en-US" sz="1800" b="1" i="1" dirty="0"/>
                <a:t>Figure 4. </a:t>
              </a:r>
              <a:r>
                <a:rPr lang="en-US" sz="1800" i="1" dirty="0"/>
                <a:t>Higher neck disability correlated with lower head rotation velocity (r = .788, p = .007) .</a:t>
              </a:r>
              <a:endParaRPr lang="en-US" sz="1800" i="1" dirty="0">
                <a:cs typeface="Arial"/>
              </a:endParaRPr>
            </a:p>
          </p:txBody>
        </p:sp>
      </p:grpSp>
      <p:grpSp>
        <p:nvGrpSpPr>
          <p:cNvPr id="1072" name="Group 1071"/>
          <p:cNvGrpSpPr/>
          <p:nvPr/>
        </p:nvGrpSpPr>
        <p:grpSpPr>
          <a:xfrm>
            <a:off x="13410948" y="3291916"/>
            <a:ext cx="1669158" cy="1651000"/>
            <a:chOff x="13117870" y="3563350"/>
            <a:chExt cx="1669158" cy="1651000"/>
          </a:xfrm>
        </p:grpSpPr>
        <p:grpSp>
          <p:nvGrpSpPr>
            <p:cNvPr id="1071" name="Group 1070"/>
            <p:cNvGrpSpPr/>
            <p:nvPr/>
          </p:nvGrpSpPr>
          <p:grpSpPr>
            <a:xfrm>
              <a:off x="13117870" y="3563350"/>
              <a:ext cx="1173480" cy="1651000"/>
              <a:chOff x="13117870" y="3563350"/>
              <a:chExt cx="1173480" cy="1651000"/>
            </a:xfrm>
          </p:grpSpPr>
          <p:sp>
            <p:nvSpPr>
              <p:cNvPr id="773" name="Line 328"/>
              <p:cNvSpPr>
                <a:spLocks noChangeShapeType="1"/>
              </p:cNvSpPr>
              <p:nvPr/>
            </p:nvSpPr>
            <p:spPr bwMode="auto">
              <a:xfrm flipH="1" flipV="1">
                <a:off x="13426480" y="5002260"/>
                <a:ext cx="381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4" name="Line 357"/>
              <p:cNvSpPr>
                <a:spLocks noChangeShapeType="1"/>
              </p:cNvSpPr>
              <p:nvPr/>
            </p:nvSpPr>
            <p:spPr bwMode="auto">
              <a:xfrm>
                <a:off x="13638570" y="4748260"/>
                <a:ext cx="12700" cy="508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5" name="Line 389"/>
              <p:cNvSpPr>
                <a:spLocks noChangeShapeType="1"/>
              </p:cNvSpPr>
              <p:nvPr/>
            </p:nvSpPr>
            <p:spPr bwMode="auto">
              <a:xfrm flipV="1">
                <a:off x="13634760" y="4754610"/>
                <a:ext cx="11430" cy="635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6" name="Freeform 378"/>
              <p:cNvSpPr>
                <a:spLocks/>
              </p:cNvSpPr>
              <p:nvPr/>
            </p:nvSpPr>
            <p:spPr bwMode="auto">
              <a:xfrm>
                <a:off x="13634760" y="4748260"/>
                <a:ext cx="31750" cy="12700"/>
              </a:xfrm>
              <a:custGeom>
                <a:avLst/>
                <a:gdLst>
                  <a:gd name="T0" fmla="*/ 46 w 50"/>
                  <a:gd name="T1" fmla="*/ 0 h 20"/>
                  <a:gd name="T2" fmla="*/ 50 w 50"/>
                  <a:gd name="T3" fmla="*/ 6 h 20"/>
                  <a:gd name="T4" fmla="*/ 20 w 50"/>
                  <a:gd name="T5" fmla="*/ 8 h 20"/>
                  <a:gd name="T6" fmla="*/ 0 w 50"/>
                  <a:gd name="T7" fmla="*/ 20 h 20"/>
                </a:gdLst>
                <a:ahLst/>
                <a:cxnLst>
                  <a:cxn ang="0">
                    <a:pos x="T0" y="T1"/>
                  </a:cxn>
                  <a:cxn ang="0">
                    <a:pos x="T2" y="T3"/>
                  </a:cxn>
                  <a:cxn ang="0">
                    <a:pos x="T4" y="T5"/>
                  </a:cxn>
                  <a:cxn ang="0">
                    <a:pos x="T6" y="T7"/>
                  </a:cxn>
                </a:cxnLst>
                <a:rect l="0" t="0" r="r" b="b"/>
                <a:pathLst>
                  <a:path w="50" h="20">
                    <a:moveTo>
                      <a:pt x="46" y="0"/>
                    </a:moveTo>
                    <a:lnTo>
                      <a:pt x="50" y="6"/>
                    </a:lnTo>
                    <a:lnTo>
                      <a:pt x="20" y="8"/>
                    </a:lnTo>
                    <a:lnTo>
                      <a:pt x="0" y="2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7" name="Freeform 397"/>
              <p:cNvSpPr>
                <a:spLocks/>
              </p:cNvSpPr>
              <p:nvPr/>
            </p:nvSpPr>
            <p:spPr bwMode="auto">
              <a:xfrm>
                <a:off x="13629680" y="4749530"/>
                <a:ext cx="8890" cy="35560"/>
              </a:xfrm>
              <a:custGeom>
                <a:avLst/>
                <a:gdLst>
                  <a:gd name="T0" fmla="*/ 0 w 14"/>
                  <a:gd name="T1" fmla="*/ 0 h 56"/>
                  <a:gd name="T2" fmla="*/ 0 w 14"/>
                  <a:gd name="T3" fmla="*/ 0 h 56"/>
                  <a:gd name="T4" fmla="*/ 8 w 14"/>
                  <a:gd name="T5" fmla="*/ 20 h 56"/>
                  <a:gd name="T6" fmla="*/ 14 w 14"/>
                  <a:gd name="T7" fmla="*/ 56 h 56"/>
                </a:gdLst>
                <a:ahLst/>
                <a:cxnLst>
                  <a:cxn ang="0">
                    <a:pos x="T0" y="T1"/>
                  </a:cxn>
                  <a:cxn ang="0">
                    <a:pos x="T2" y="T3"/>
                  </a:cxn>
                  <a:cxn ang="0">
                    <a:pos x="T4" y="T5"/>
                  </a:cxn>
                  <a:cxn ang="0">
                    <a:pos x="T6" y="T7"/>
                  </a:cxn>
                </a:cxnLst>
                <a:rect l="0" t="0" r="r" b="b"/>
                <a:pathLst>
                  <a:path w="14" h="56">
                    <a:moveTo>
                      <a:pt x="0" y="0"/>
                    </a:moveTo>
                    <a:lnTo>
                      <a:pt x="0" y="0"/>
                    </a:lnTo>
                    <a:lnTo>
                      <a:pt x="8" y="20"/>
                    </a:lnTo>
                    <a:lnTo>
                      <a:pt x="14" y="5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8" name="Freeform 401"/>
              <p:cNvSpPr>
                <a:spLocks/>
              </p:cNvSpPr>
              <p:nvPr/>
            </p:nvSpPr>
            <p:spPr bwMode="auto">
              <a:xfrm>
                <a:off x="13600470" y="4741910"/>
                <a:ext cx="40640" cy="16510"/>
              </a:xfrm>
              <a:custGeom>
                <a:avLst/>
                <a:gdLst>
                  <a:gd name="T0" fmla="*/ 0 w 64"/>
                  <a:gd name="T1" fmla="*/ 24 h 26"/>
                  <a:gd name="T2" fmla="*/ 64 w 64"/>
                  <a:gd name="T3" fmla="*/ 0 h 26"/>
                  <a:gd name="T4" fmla="*/ 52 w 64"/>
                  <a:gd name="T5" fmla="*/ 26 h 26"/>
                </a:gdLst>
                <a:ahLst/>
                <a:cxnLst>
                  <a:cxn ang="0">
                    <a:pos x="T0" y="T1"/>
                  </a:cxn>
                  <a:cxn ang="0">
                    <a:pos x="T2" y="T3"/>
                  </a:cxn>
                  <a:cxn ang="0">
                    <a:pos x="T4" y="T5"/>
                  </a:cxn>
                </a:cxnLst>
                <a:rect l="0" t="0" r="r" b="b"/>
                <a:pathLst>
                  <a:path w="64" h="26">
                    <a:moveTo>
                      <a:pt x="0" y="24"/>
                    </a:moveTo>
                    <a:lnTo>
                      <a:pt x="64" y="0"/>
                    </a:lnTo>
                    <a:lnTo>
                      <a:pt x="52" y="2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79" name="Freeform 322"/>
              <p:cNvSpPr>
                <a:spLocks/>
              </p:cNvSpPr>
              <p:nvPr/>
            </p:nvSpPr>
            <p:spPr bwMode="auto">
              <a:xfrm>
                <a:off x="13117870" y="3563350"/>
                <a:ext cx="1173480" cy="1651000"/>
              </a:xfrm>
              <a:custGeom>
                <a:avLst/>
                <a:gdLst>
                  <a:gd name="T0" fmla="*/ 1006 w 1848"/>
                  <a:gd name="T1" fmla="*/ 2512 h 2600"/>
                  <a:gd name="T2" fmla="*/ 1072 w 1848"/>
                  <a:gd name="T3" fmla="*/ 2288 h 2600"/>
                  <a:gd name="T4" fmla="*/ 1174 w 1848"/>
                  <a:gd name="T5" fmla="*/ 2044 h 2600"/>
                  <a:gd name="T6" fmla="*/ 1212 w 1848"/>
                  <a:gd name="T7" fmla="*/ 1998 h 2600"/>
                  <a:gd name="T8" fmla="*/ 1278 w 1848"/>
                  <a:gd name="T9" fmla="*/ 1866 h 2600"/>
                  <a:gd name="T10" fmla="*/ 1296 w 1848"/>
                  <a:gd name="T11" fmla="*/ 1842 h 2600"/>
                  <a:gd name="T12" fmla="*/ 1358 w 1848"/>
                  <a:gd name="T13" fmla="*/ 1824 h 2600"/>
                  <a:gd name="T14" fmla="*/ 1546 w 1848"/>
                  <a:gd name="T15" fmla="*/ 1800 h 2600"/>
                  <a:gd name="T16" fmla="*/ 1636 w 1848"/>
                  <a:gd name="T17" fmla="*/ 1764 h 2600"/>
                  <a:gd name="T18" fmla="*/ 1670 w 1848"/>
                  <a:gd name="T19" fmla="*/ 1718 h 2600"/>
                  <a:gd name="T20" fmla="*/ 1670 w 1848"/>
                  <a:gd name="T21" fmla="*/ 1664 h 2600"/>
                  <a:gd name="T22" fmla="*/ 1664 w 1848"/>
                  <a:gd name="T23" fmla="*/ 1628 h 2600"/>
                  <a:gd name="T24" fmla="*/ 1672 w 1848"/>
                  <a:gd name="T25" fmla="*/ 1566 h 2600"/>
                  <a:gd name="T26" fmla="*/ 1702 w 1848"/>
                  <a:gd name="T27" fmla="*/ 1508 h 2600"/>
                  <a:gd name="T28" fmla="*/ 1696 w 1848"/>
                  <a:gd name="T29" fmla="*/ 1478 h 2600"/>
                  <a:gd name="T30" fmla="*/ 1712 w 1848"/>
                  <a:gd name="T31" fmla="*/ 1426 h 2600"/>
                  <a:gd name="T32" fmla="*/ 1714 w 1848"/>
                  <a:gd name="T33" fmla="*/ 1398 h 2600"/>
                  <a:gd name="T34" fmla="*/ 1686 w 1848"/>
                  <a:gd name="T35" fmla="*/ 1332 h 2600"/>
                  <a:gd name="T36" fmla="*/ 1696 w 1848"/>
                  <a:gd name="T37" fmla="*/ 1294 h 2600"/>
                  <a:gd name="T38" fmla="*/ 1748 w 1848"/>
                  <a:gd name="T39" fmla="*/ 1276 h 2600"/>
                  <a:gd name="T40" fmla="*/ 1822 w 1848"/>
                  <a:gd name="T41" fmla="*/ 1250 h 2600"/>
                  <a:gd name="T42" fmla="*/ 1848 w 1848"/>
                  <a:gd name="T43" fmla="*/ 1214 h 2600"/>
                  <a:gd name="T44" fmla="*/ 1840 w 1848"/>
                  <a:gd name="T45" fmla="*/ 1164 h 2600"/>
                  <a:gd name="T46" fmla="*/ 1762 w 1848"/>
                  <a:gd name="T47" fmla="*/ 1030 h 2600"/>
                  <a:gd name="T48" fmla="*/ 1684 w 1848"/>
                  <a:gd name="T49" fmla="*/ 890 h 2600"/>
                  <a:gd name="T50" fmla="*/ 1696 w 1848"/>
                  <a:gd name="T51" fmla="*/ 810 h 2600"/>
                  <a:gd name="T52" fmla="*/ 1700 w 1848"/>
                  <a:gd name="T53" fmla="*/ 746 h 2600"/>
                  <a:gd name="T54" fmla="*/ 1614 w 1848"/>
                  <a:gd name="T55" fmla="*/ 362 h 2600"/>
                  <a:gd name="T56" fmla="*/ 1584 w 1848"/>
                  <a:gd name="T57" fmla="*/ 286 h 2600"/>
                  <a:gd name="T58" fmla="*/ 1510 w 1848"/>
                  <a:gd name="T59" fmla="*/ 202 h 2600"/>
                  <a:gd name="T60" fmla="*/ 1388 w 1848"/>
                  <a:gd name="T61" fmla="*/ 130 h 2600"/>
                  <a:gd name="T62" fmla="*/ 1150 w 1848"/>
                  <a:gd name="T63" fmla="*/ 44 h 2600"/>
                  <a:gd name="T64" fmla="*/ 980 w 1848"/>
                  <a:gd name="T65" fmla="*/ 8 h 2600"/>
                  <a:gd name="T66" fmla="*/ 774 w 1848"/>
                  <a:gd name="T67" fmla="*/ 4 h 2600"/>
                  <a:gd name="T68" fmla="*/ 608 w 1848"/>
                  <a:gd name="T69" fmla="*/ 32 h 2600"/>
                  <a:gd name="T70" fmla="*/ 474 w 1848"/>
                  <a:gd name="T71" fmla="*/ 72 h 2600"/>
                  <a:gd name="T72" fmla="*/ 368 w 1848"/>
                  <a:gd name="T73" fmla="*/ 116 h 2600"/>
                  <a:gd name="T74" fmla="*/ 266 w 1848"/>
                  <a:gd name="T75" fmla="*/ 196 h 2600"/>
                  <a:gd name="T76" fmla="*/ 164 w 1848"/>
                  <a:gd name="T77" fmla="*/ 360 h 2600"/>
                  <a:gd name="T78" fmla="*/ 92 w 1848"/>
                  <a:gd name="T79" fmla="*/ 558 h 2600"/>
                  <a:gd name="T80" fmla="*/ 52 w 1848"/>
                  <a:gd name="T81" fmla="*/ 820 h 2600"/>
                  <a:gd name="T82" fmla="*/ 76 w 1848"/>
                  <a:gd name="T83" fmla="*/ 988 h 2600"/>
                  <a:gd name="T84" fmla="*/ 122 w 1848"/>
                  <a:gd name="T85" fmla="*/ 1076 h 2600"/>
                  <a:gd name="T86" fmla="*/ 164 w 1848"/>
                  <a:gd name="T87" fmla="*/ 1140 h 2600"/>
                  <a:gd name="T88" fmla="*/ 250 w 1848"/>
                  <a:gd name="T89" fmla="*/ 1366 h 2600"/>
                  <a:gd name="T90" fmla="*/ 270 w 1848"/>
                  <a:gd name="T91" fmla="*/ 1508 h 2600"/>
                  <a:gd name="T92" fmla="*/ 254 w 1848"/>
                  <a:gd name="T93" fmla="*/ 1646 h 2600"/>
                  <a:gd name="T94" fmla="*/ 214 w 1848"/>
                  <a:gd name="T95" fmla="*/ 1774 h 2600"/>
                  <a:gd name="T96" fmla="*/ 114 w 1848"/>
                  <a:gd name="T97" fmla="*/ 1964 h 2600"/>
                  <a:gd name="T98" fmla="*/ 0 w 1848"/>
                  <a:gd name="T99" fmla="*/ 2110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8" h="2600">
                    <a:moveTo>
                      <a:pt x="1004" y="2544"/>
                    </a:moveTo>
                    <a:lnTo>
                      <a:pt x="1004" y="2544"/>
                    </a:lnTo>
                    <a:lnTo>
                      <a:pt x="1002" y="2532"/>
                    </a:lnTo>
                    <a:lnTo>
                      <a:pt x="1006" y="2512"/>
                    </a:lnTo>
                    <a:lnTo>
                      <a:pt x="1012" y="2486"/>
                    </a:lnTo>
                    <a:lnTo>
                      <a:pt x="1020" y="2452"/>
                    </a:lnTo>
                    <a:lnTo>
                      <a:pt x="1044" y="2374"/>
                    </a:lnTo>
                    <a:lnTo>
                      <a:pt x="1072" y="2288"/>
                    </a:lnTo>
                    <a:lnTo>
                      <a:pt x="1104" y="2202"/>
                    </a:lnTo>
                    <a:lnTo>
                      <a:pt x="1136" y="2124"/>
                    </a:lnTo>
                    <a:lnTo>
                      <a:pt x="1164" y="2064"/>
                    </a:lnTo>
                    <a:lnTo>
                      <a:pt x="1174" y="2044"/>
                    </a:lnTo>
                    <a:lnTo>
                      <a:pt x="1184" y="2032"/>
                    </a:lnTo>
                    <a:lnTo>
                      <a:pt x="1184" y="2032"/>
                    </a:lnTo>
                    <a:lnTo>
                      <a:pt x="1198" y="2016"/>
                    </a:lnTo>
                    <a:lnTo>
                      <a:pt x="1212" y="1998"/>
                    </a:lnTo>
                    <a:lnTo>
                      <a:pt x="1224" y="1978"/>
                    </a:lnTo>
                    <a:lnTo>
                      <a:pt x="1236" y="1956"/>
                    </a:lnTo>
                    <a:lnTo>
                      <a:pt x="1258" y="1910"/>
                    </a:lnTo>
                    <a:lnTo>
                      <a:pt x="1278" y="1866"/>
                    </a:lnTo>
                    <a:lnTo>
                      <a:pt x="1278" y="1866"/>
                    </a:lnTo>
                    <a:lnTo>
                      <a:pt x="1282" y="1856"/>
                    </a:lnTo>
                    <a:lnTo>
                      <a:pt x="1290" y="1848"/>
                    </a:lnTo>
                    <a:lnTo>
                      <a:pt x="1296" y="1842"/>
                    </a:lnTo>
                    <a:lnTo>
                      <a:pt x="1306" y="1836"/>
                    </a:lnTo>
                    <a:lnTo>
                      <a:pt x="1316" y="1832"/>
                    </a:lnTo>
                    <a:lnTo>
                      <a:pt x="1328" y="1828"/>
                    </a:lnTo>
                    <a:lnTo>
                      <a:pt x="1358" y="1824"/>
                    </a:lnTo>
                    <a:lnTo>
                      <a:pt x="1436" y="1816"/>
                    </a:lnTo>
                    <a:lnTo>
                      <a:pt x="1486" y="1810"/>
                    </a:lnTo>
                    <a:lnTo>
                      <a:pt x="1546" y="1800"/>
                    </a:lnTo>
                    <a:lnTo>
                      <a:pt x="1546" y="1800"/>
                    </a:lnTo>
                    <a:lnTo>
                      <a:pt x="1574" y="1794"/>
                    </a:lnTo>
                    <a:lnTo>
                      <a:pt x="1600" y="1786"/>
                    </a:lnTo>
                    <a:lnTo>
                      <a:pt x="1620" y="1776"/>
                    </a:lnTo>
                    <a:lnTo>
                      <a:pt x="1636" y="1764"/>
                    </a:lnTo>
                    <a:lnTo>
                      <a:pt x="1650" y="1754"/>
                    </a:lnTo>
                    <a:lnTo>
                      <a:pt x="1660" y="1742"/>
                    </a:lnTo>
                    <a:lnTo>
                      <a:pt x="1666" y="1730"/>
                    </a:lnTo>
                    <a:lnTo>
                      <a:pt x="1670" y="1718"/>
                    </a:lnTo>
                    <a:lnTo>
                      <a:pt x="1674" y="1706"/>
                    </a:lnTo>
                    <a:lnTo>
                      <a:pt x="1674" y="1696"/>
                    </a:lnTo>
                    <a:lnTo>
                      <a:pt x="1674" y="1678"/>
                    </a:lnTo>
                    <a:lnTo>
                      <a:pt x="1670" y="1664"/>
                    </a:lnTo>
                    <a:lnTo>
                      <a:pt x="1668" y="1660"/>
                    </a:lnTo>
                    <a:lnTo>
                      <a:pt x="1668" y="1660"/>
                    </a:lnTo>
                    <a:lnTo>
                      <a:pt x="1666" y="1650"/>
                    </a:lnTo>
                    <a:lnTo>
                      <a:pt x="1664" y="1628"/>
                    </a:lnTo>
                    <a:lnTo>
                      <a:pt x="1664" y="1614"/>
                    </a:lnTo>
                    <a:lnTo>
                      <a:pt x="1664" y="1598"/>
                    </a:lnTo>
                    <a:lnTo>
                      <a:pt x="1666" y="1582"/>
                    </a:lnTo>
                    <a:lnTo>
                      <a:pt x="1672" y="1566"/>
                    </a:lnTo>
                    <a:lnTo>
                      <a:pt x="1672" y="1566"/>
                    </a:lnTo>
                    <a:lnTo>
                      <a:pt x="1690" y="1524"/>
                    </a:lnTo>
                    <a:lnTo>
                      <a:pt x="1700" y="1508"/>
                    </a:lnTo>
                    <a:lnTo>
                      <a:pt x="1702" y="1508"/>
                    </a:lnTo>
                    <a:lnTo>
                      <a:pt x="1700" y="1506"/>
                    </a:lnTo>
                    <a:lnTo>
                      <a:pt x="1700" y="1506"/>
                    </a:lnTo>
                    <a:lnTo>
                      <a:pt x="1698" y="1488"/>
                    </a:lnTo>
                    <a:lnTo>
                      <a:pt x="1696" y="1478"/>
                    </a:lnTo>
                    <a:lnTo>
                      <a:pt x="1690" y="1466"/>
                    </a:lnTo>
                    <a:lnTo>
                      <a:pt x="1690" y="1462"/>
                    </a:lnTo>
                    <a:lnTo>
                      <a:pt x="1692" y="1454"/>
                    </a:lnTo>
                    <a:lnTo>
                      <a:pt x="1712" y="1426"/>
                    </a:lnTo>
                    <a:lnTo>
                      <a:pt x="1712" y="1426"/>
                    </a:lnTo>
                    <a:lnTo>
                      <a:pt x="1716" y="1416"/>
                    </a:lnTo>
                    <a:lnTo>
                      <a:pt x="1716" y="1408"/>
                    </a:lnTo>
                    <a:lnTo>
                      <a:pt x="1714" y="1398"/>
                    </a:lnTo>
                    <a:lnTo>
                      <a:pt x="1710" y="1386"/>
                    </a:lnTo>
                    <a:lnTo>
                      <a:pt x="1700" y="1364"/>
                    </a:lnTo>
                    <a:lnTo>
                      <a:pt x="1690" y="1342"/>
                    </a:lnTo>
                    <a:lnTo>
                      <a:pt x="1686" y="1332"/>
                    </a:lnTo>
                    <a:lnTo>
                      <a:pt x="1684" y="1322"/>
                    </a:lnTo>
                    <a:lnTo>
                      <a:pt x="1684" y="1312"/>
                    </a:lnTo>
                    <a:lnTo>
                      <a:pt x="1688" y="1302"/>
                    </a:lnTo>
                    <a:lnTo>
                      <a:pt x="1696" y="1294"/>
                    </a:lnTo>
                    <a:lnTo>
                      <a:pt x="1708" y="1286"/>
                    </a:lnTo>
                    <a:lnTo>
                      <a:pt x="1726" y="1280"/>
                    </a:lnTo>
                    <a:lnTo>
                      <a:pt x="1748" y="1276"/>
                    </a:lnTo>
                    <a:lnTo>
                      <a:pt x="1748" y="1276"/>
                    </a:lnTo>
                    <a:lnTo>
                      <a:pt x="1772" y="1270"/>
                    </a:lnTo>
                    <a:lnTo>
                      <a:pt x="1792" y="1264"/>
                    </a:lnTo>
                    <a:lnTo>
                      <a:pt x="1808" y="1258"/>
                    </a:lnTo>
                    <a:lnTo>
                      <a:pt x="1822" y="1250"/>
                    </a:lnTo>
                    <a:lnTo>
                      <a:pt x="1832" y="1242"/>
                    </a:lnTo>
                    <a:lnTo>
                      <a:pt x="1840" y="1232"/>
                    </a:lnTo>
                    <a:lnTo>
                      <a:pt x="1844" y="1222"/>
                    </a:lnTo>
                    <a:lnTo>
                      <a:pt x="1848" y="1214"/>
                    </a:lnTo>
                    <a:lnTo>
                      <a:pt x="1848" y="1204"/>
                    </a:lnTo>
                    <a:lnTo>
                      <a:pt x="1848" y="1194"/>
                    </a:lnTo>
                    <a:lnTo>
                      <a:pt x="1846" y="1178"/>
                    </a:lnTo>
                    <a:lnTo>
                      <a:pt x="1840" y="1164"/>
                    </a:lnTo>
                    <a:lnTo>
                      <a:pt x="1836" y="1156"/>
                    </a:lnTo>
                    <a:lnTo>
                      <a:pt x="1836" y="1156"/>
                    </a:lnTo>
                    <a:lnTo>
                      <a:pt x="1810" y="1112"/>
                    </a:lnTo>
                    <a:lnTo>
                      <a:pt x="1762" y="1030"/>
                    </a:lnTo>
                    <a:lnTo>
                      <a:pt x="1714" y="946"/>
                    </a:lnTo>
                    <a:lnTo>
                      <a:pt x="1686" y="898"/>
                    </a:lnTo>
                    <a:lnTo>
                      <a:pt x="1686" y="898"/>
                    </a:lnTo>
                    <a:lnTo>
                      <a:pt x="1684" y="890"/>
                    </a:lnTo>
                    <a:lnTo>
                      <a:pt x="1682" y="876"/>
                    </a:lnTo>
                    <a:lnTo>
                      <a:pt x="1684" y="862"/>
                    </a:lnTo>
                    <a:lnTo>
                      <a:pt x="1688" y="846"/>
                    </a:lnTo>
                    <a:lnTo>
                      <a:pt x="1696" y="810"/>
                    </a:lnTo>
                    <a:lnTo>
                      <a:pt x="1700" y="792"/>
                    </a:lnTo>
                    <a:lnTo>
                      <a:pt x="1702" y="772"/>
                    </a:lnTo>
                    <a:lnTo>
                      <a:pt x="1702" y="772"/>
                    </a:lnTo>
                    <a:lnTo>
                      <a:pt x="1700" y="746"/>
                    </a:lnTo>
                    <a:lnTo>
                      <a:pt x="1694" y="708"/>
                    </a:lnTo>
                    <a:lnTo>
                      <a:pt x="1672" y="606"/>
                    </a:lnTo>
                    <a:lnTo>
                      <a:pt x="1644" y="484"/>
                    </a:lnTo>
                    <a:lnTo>
                      <a:pt x="1614" y="362"/>
                    </a:lnTo>
                    <a:lnTo>
                      <a:pt x="1614" y="362"/>
                    </a:lnTo>
                    <a:lnTo>
                      <a:pt x="1606" y="336"/>
                    </a:lnTo>
                    <a:lnTo>
                      <a:pt x="1596" y="310"/>
                    </a:lnTo>
                    <a:lnTo>
                      <a:pt x="1584" y="286"/>
                    </a:lnTo>
                    <a:lnTo>
                      <a:pt x="1568" y="262"/>
                    </a:lnTo>
                    <a:lnTo>
                      <a:pt x="1552" y="240"/>
                    </a:lnTo>
                    <a:lnTo>
                      <a:pt x="1532" y="220"/>
                    </a:lnTo>
                    <a:lnTo>
                      <a:pt x="1510" y="202"/>
                    </a:lnTo>
                    <a:lnTo>
                      <a:pt x="1484" y="182"/>
                    </a:lnTo>
                    <a:lnTo>
                      <a:pt x="1456" y="164"/>
                    </a:lnTo>
                    <a:lnTo>
                      <a:pt x="1424" y="148"/>
                    </a:lnTo>
                    <a:lnTo>
                      <a:pt x="1388" y="130"/>
                    </a:lnTo>
                    <a:lnTo>
                      <a:pt x="1348" y="114"/>
                    </a:lnTo>
                    <a:lnTo>
                      <a:pt x="1306" y="96"/>
                    </a:lnTo>
                    <a:lnTo>
                      <a:pt x="1258" y="80"/>
                    </a:lnTo>
                    <a:lnTo>
                      <a:pt x="1150" y="44"/>
                    </a:lnTo>
                    <a:lnTo>
                      <a:pt x="1150" y="44"/>
                    </a:lnTo>
                    <a:lnTo>
                      <a:pt x="1092" y="28"/>
                    </a:lnTo>
                    <a:lnTo>
                      <a:pt x="1036" y="16"/>
                    </a:lnTo>
                    <a:lnTo>
                      <a:pt x="980" y="8"/>
                    </a:lnTo>
                    <a:lnTo>
                      <a:pt x="926" y="2"/>
                    </a:lnTo>
                    <a:lnTo>
                      <a:pt x="874" y="0"/>
                    </a:lnTo>
                    <a:lnTo>
                      <a:pt x="824" y="2"/>
                    </a:lnTo>
                    <a:lnTo>
                      <a:pt x="774" y="4"/>
                    </a:lnTo>
                    <a:lnTo>
                      <a:pt x="730" y="10"/>
                    </a:lnTo>
                    <a:lnTo>
                      <a:pt x="686" y="16"/>
                    </a:lnTo>
                    <a:lnTo>
                      <a:pt x="646" y="24"/>
                    </a:lnTo>
                    <a:lnTo>
                      <a:pt x="608" y="32"/>
                    </a:lnTo>
                    <a:lnTo>
                      <a:pt x="574" y="40"/>
                    </a:lnTo>
                    <a:lnTo>
                      <a:pt x="516" y="58"/>
                    </a:lnTo>
                    <a:lnTo>
                      <a:pt x="474" y="72"/>
                    </a:lnTo>
                    <a:lnTo>
                      <a:pt x="474" y="72"/>
                    </a:lnTo>
                    <a:lnTo>
                      <a:pt x="436" y="86"/>
                    </a:lnTo>
                    <a:lnTo>
                      <a:pt x="414" y="94"/>
                    </a:lnTo>
                    <a:lnTo>
                      <a:pt x="392" y="104"/>
                    </a:lnTo>
                    <a:lnTo>
                      <a:pt x="368" y="116"/>
                    </a:lnTo>
                    <a:lnTo>
                      <a:pt x="344" y="130"/>
                    </a:lnTo>
                    <a:lnTo>
                      <a:pt x="318" y="148"/>
                    </a:lnTo>
                    <a:lnTo>
                      <a:pt x="292" y="170"/>
                    </a:lnTo>
                    <a:lnTo>
                      <a:pt x="266" y="196"/>
                    </a:lnTo>
                    <a:lnTo>
                      <a:pt x="240" y="228"/>
                    </a:lnTo>
                    <a:lnTo>
                      <a:pt x="214" y="266"/>
                    </a:lnTo>
                    <a:lnTo>
                      <a:pt x="188" y="310"/>
                    </a:lnTo>
                    <a:lnTo>
                      <a:pt x="164" y="360"/>
                    </a:lnTo>
                    <a:lnTo>
                      <a:pt x="138" y="418"/>
                    </a:lnTo>
                    <a:lnTo>
                      <a:pt x="116" y="484"/>
                    </a:lnTo>
                    <a:lnTo>
                      <a:pt x="92" y="558"/>
                    </a:lnTo>
                    <a:lnTo>
                      <a:pt x="92" y="558"/>
                    </a:lnTo>
                    <a:lnTo>
                      <a:pt x="74" y="634"/>
                    </a:lnTo>
                    <a:lnTo>
                      <a:pt x="62" y="702"/>
                    </a:lnTo>
                    <a:lnTo>
                      <a:pt x="54" y="764"/>
                    </a:lnTo>
                    <a:lnTo>
                      <a:pt x="52" y="820"/>
                    </a:lnTo>
                    <a:lnTo>
                      <a:pt x="54" y="870"/>
                    </a:lnTo>
                    <a:lnTo>
                      <a:pt x="60" y="914"/>
                    </a:lnTo>
                    <a:lnTo>
                      <a:pt x="66" y="954"/>
                    </a:lnTo>
                    <a:lnTo>
                      <a:pt x="76" y="988"/>
                    </a:lnTo>
                    <a:lnTo>
                      <a:pt x="88" y="1016"/>
                    </a:lnTo>
                    <a:lnTo>
                      <a:pt x="100" y="1040"/>
                    </a:lnTo>
                    <a:lnTo>
                      <a:pt x="112" y="1060"/>
                    </a:lnTo>
                    <a:lnTo>
                      <a:pt x="122" y="1076"/>
                    </a:lnTo>
                    <a:lnTo>
                      <a:pt x="140" y="1096"/>
                    </a:lnTo>
                    <a:lnTo>
                      <a:pt x="148" y="1102"/>
                    </a:lnTo>
                    <a:lnTo>
                      <a:pt x="148" y="1102"/>
                    </a:lnTo>
                    <a:lnTo>
                      <a:pt x="164" y="1140"/>
                    </a:lnTo>
                    <a:lnTo>
                      <a:pt x="192" y="1208"/>
                    </a:lnTo>
                    <a:lnTo>
                      <a:pt x="238" y="1330"/>
                    </a:lnTo>
                    <a:lnTo>
                      <a:pt x="238" y="1330"/>
                    </a:lnTo>
                    <a:lnTo>
                      <a:pt x="250" y="1366"/>
                    </a:lnTo>
                    <a:lnTo>
                      <a:pt x="258" y="1402"/>
                    </a:lnTo>
                    <a:lnTo>
                      <a:pt x="264" y="1438"/>
                    </a:lnTo>
                    <a:lnTo>
                      <a:pt x="268" y="1472"/>
                    </a:lnTo>
                    <a:lnTo>
                      <a:pt x="270" y="1508"/>
                    </a:lnTo>
                    <a:lnTo>
                      <a:pt x="270" y="1544"/>
                    </a:lnTo>
                    <a:lnTo>
                      <a:pt x="266" y="1578"/>
                    </a:lnTo>
                    <a:lnTo>
                      <a:pt x="262" y="1612"/>
                    </a:lnTo>
                    <a:lnTo>
                      <a:pt x="254" y="1646"/>
                    </a:lnTo>
                    <a:lnTo>
                      <a:pt x="246" y="1680"/>
                    </a:lnTo>
                    <a:lnTo>
                      <a:pt x="236" y="1712"/>
                    </a:lnTo>
                    <a:lnTo>
                      <a:pt x="226" y="1744"/>
                    </a:lnTo>
                    <a:lnTo>
                      <a:pt x="214" y="1774"/>
                    </a:lnTo>
                    <a:lnTo>
                      <a:pt x="200" y="1806"/>
                    </a:lnTo>
                    <a:lnTo>
                      <a:pt x="174" y="1862"/>
                    </a:lnTo>
                    <a:lnTo>
                      <a:pt x="144" y="1916"/>
                    </a:lnTo>
                    <a:lnTo>
                      <a:pt x="114" y="1964"/>
                    </a:lnTo>
                    <a:lnTo>
                      <a:pt x="84" y="2006"/>
                    </a:lnTo>
                    <a:lnTo>
                      <a:pt x="58" y="2042"/>
                    </a:lnTo>
                    <a:lnTo>
                      <a:pt x="18" y="2092"/>
                    </a:lnTo>
                    <a:lnTo>
                      <a:pt x="0" y="2110"/>
                    </a:lnTo>
                    <a:lnTo>
                      <a:pt x="612" y="2600"/>
                    </a:lnTo>
                    <a:lnTo>
                      <a:pt x="1004" y="2544"/>
                    </a:lnTo>
                    <a:close/>
                  </a:path>
                </a:pathLst>
              </a:custGeom>
              <a:solidFill>
                <a:srgbClr val="F1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0" name="Freeform 323"/>
              <p:cNvSpPr>
                <a:spLocks/>
              </p:cNvSpPr>
              <p:nvPr/>
            </p:nvSpPr>
            <p:spPr bwMode="auto">
              <a:xfrm>
                <a:off x="13117870" y="3563350"/>
                <a:ext cx="1173480" cy="1651000"/>
              </a:xfrm>
              <a:custGeom>
                <a:avLst/>
                <a:gdLst>
                  <a:gd name="T0" fmla="*/ 1006 w 1848"/>
                  <a:gd name="T1" fmla="*/ 2512 h 2600"/>
                  <a:gd name="T2" fmla="*/ 1072 w 1848"/>
                  <a:gd name="T3" fmla="*/ 2288 h 2600"/>
                  <a:gd name="T4" fmla="*/ 1174 w 1848"/>
                  <a:gd name="T5" fmla="*/ 2044 h 2600"/>
                  <a:gd name="T6" fmla="*/ 1212 w 1848"/>
                  <a:gd name="T7" fmla="*/ 1998 h 2600"/>
                  <a:gd name="T8" fmla="*/ 1278 w 1848"/>
                  <a:gd name="T9" fmla="*/ 1866 h 2600"/>
                  <a:gd name="T10" fmla="*/ 1296 w 1848"/>
                  <a:gd name="T11" fmla="*/ 1842 h 2600"/>
                  <a:gd name="T12" fmla="*/ 1358 w 1848"/>
                  <a:gd name="T13" fmla="*/ 1824 h 2600"/>
                  <a:gd name="T14" fmla="*/ 1546 w 1848"/>
                  <a:gd name="T15" fmla="*/ 1800 h 2600"/>
                  <a:gd name="T16" fmla="*/ 1636 w 1848"/>
                  <a:gd name="T17" fmla="*/ 1764 h 2600"/>
                  <a:gd name="T18" fmla="*/ 1670 w 1848"/>
                  <a:gd name="T19" fmla="*/ 1718 h 2600"/>
                  <a:gd name="T20" fmla="*/ 1670 w 1848"/>
                  <a:gd name="T21" fmla="*/ 1664 h 2600"/>
                  <a:gd name="T22" fmla="*/ 1664 w 1848"/>
                  <a:gd name="T23" fmla="*/ 1628 h 2600"/>
                  <a:gd name="T24" fmla="*/ 1672 w 1848"/>
                  <a:gd name="T25" fmla="*/ 1566 h 2600"/>
                  <a:gd name="T26" fmla="*/ 1702 w 1848"/>
                  <a:gd name="T27" fmla="*/ 1508 h 2600"/>
                  <a:gd name="T28" fmla="*/ 1696 w 1848"/>
                  <a:gd name="T29" fmla="*/ 1478 h 2600"/>
                  <a:gd name="T30" fmla="*/ 1712 w 1848"/>
                  <a:gd name="T31" fmla="*/ 1426 h 2600"/>
                  <a:gd name="T32" fmla="*/ 1714 w 1848"/>
                  <a:gd name="T33" fmla="*/ 1398 h 2600"/>
                  <a:gd name="T34" fmla="*/ 1686 w 1848"/>
                  <a:gd name="T35" fmla="*/ 1332 h 2600"/>
                  <a:gd name="T36" fmla="*/ 1696 w 1848"/>
                  <a:gd name="T37" fmla="*/ 1294 h 2600"/>
                  <a:gd name="T38" fmla="*/ 1748 w 1848"/>
                  <a:gd name="T39" fmla="*/ 1276 h 2600"/>
                  <a:gd name="T40" fmla="*/ 1822 w 1848"/>
                  <a:gd name="T41" fmla="*/ 1250 h 2600"/>
                  <a:gd name="T42" fmla="*/ 1848 w 1848"/>
                  <a:gd name="T43" fmla="*/ 1214 h 2600"/>
                  <a:gd name="T44" fmla="*/ 1840 w 1848"/>
                  <a:gd name="T45" fmla="*/ 1164 h 2600"/>
                  <a:gd name="T46" fmla="*/ 1762 w 1848"/>
                  <a:gd name="T47" fmla="*/ 1030 h 2600"/>
                  <a:gd name="T48" fmla="*/ 1684 w 1848"/>
                  <a:gd name="T49" fmla="*/ 890 h 2600"/>
                  <a:gd name="T50" fmla="*/ 1696 w 1848"/>
                  <a:gd name="T51" fmla="*/ 810 h 2600"/>
                  <a:gd name="T52" fmla="*/ 1700 w 1848"/>
                  <a:gd name="T53" fmla="*/ 746 h 2600"/>
                  <a:gd name="T54" fmla="*/ 1614 w 1848"/>
                  <a:gd name="T55" fmla="*/ 362 h 2600"/>
                  <a:gd name="T56" fmla="*/ 1584 w 1848"/>
                  <a:gd name="T57" fmla="*/ 286 h 2600"/>
                  <a:gd name="T58" fmla="*/ 1510 w 1848"/>
                  <a:gd name="T59" fmla="*/ 202 h 2600"/>
                  <a:gd name="T60" fmla="*/ 1388 w 1848"/>
                  <a:gd name="T61" fmla="*/ 130 h 2600"/>
                  <a:gd name="T62" fmla="*/ 1150 w 1848"/>
                  <a:gd name="T63" fmla="*/ 44 h 2600"/>
                  <a:gd name="T64" fmla="*/ 980 w 1848"/>
                  <a:gd name="T65" fmla="*/ 8 h 2600"/>
                  <a:gd name="T66" fmla="*/ 774 w 1848"/>
                  <a:gd name="T67" fmla="*/ 4 h 2600"/>
                  <a:gd name="T68" fmla="*/ 608 w 1848"/>
                  <a:gd name="T69" fmla="*/ 32 h 2600"/>
                  <a:gd name="T70" fmla="*/ 474 w 1848"/>
                  <a:gd name="T71" fmla="*/ 72 h 2600"/>
                  <a:gd name="T72" fmla="*/ 368 w 1848"/>
                  <a:gd name="T73" fmla="*/ 116 h 2600"/>
                  <a:gd name="T74" fmla="*/ 266 w 1848"/>
                  <a:gd name="T75" fmla="*/ 196 h 2600"/>
                  <a:gd name="T76" fmla="*/ 164 w 1848"/>
                  <a:gd name="T77" fmla="*/ 360 h 2600"/>
                  <a:gd name="T78" fmla="*/ 92 w 1848"/>
                  <a:gd name="T79" fmla="*/ 558 h 2600"/>
                  <a:gd name="T80" fmla="*/ 52 w 1848"/>
                  <a:gd name="T81" fmla="*/ 820 h 2600"/>
                  <a:gd name="T82" fmla="*/ 76 w 1848"/>
                  <a:gd name="T83" fmla="*/ 988 h 2600"/>
                  <a:gd name="T84" fmla="*/ 122 w 1848"/>
                  <a:gd name="T85" fmla="*/ 1076 h 2600"/>
                  <a:gd name="T86" fmla="*/ 164 w 1848"/>
                  <a:gd name="T87" fmla="*/ 1140 h 2600"/>
                  <a:gd name="T88" fmla="*/ 250 w 1848"/>
                  <a:gd name="T89" fmla="*/ 1366 h 2600"/>
                  <a:gd name="T90" fmla="*/ 270 w 1848"/>
                  <a:gd name="T91" fmla="*/ 1508 h 2600"/>
                  <a:gd name="T92" fmla="*/ 254 w 1848"/>
                  <a:gd name="T93" fmla="*/ 1646 h 2600"/>
                  <a:gd name="T94" fmla="*/ 214 w 1848"/>
                  <a:gd name="T95" fmla="*/ 1774 h 2600"/>
                  <a:gd name="T96" fmla="*/ 114 w 1848"/>
                  <a:gd name="T97" fmla="*/ 1964 h 2600"/>
                  <a:gd name="T98" fmla="*/ 0 w 1848"/>
                  <a:gd name="T99" fmla="*/ 2110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8" h="2600">
                    <a:moveTo>
                      <a:pt x="1004" y="2544"/>
                    </a:moveTo>
                    <a:lnTo>
                      <a:pt x="1004" y="2544"/>
                    </a:lnTo>
                    <a:lnTo>
                      <a:pt x="1002" y="2532"/>
                    </a:lnTo>
                    <a:lnTo>
                      <a:pt x="1006" y="2512"/>
                    </a:lnTo>
                    <a:lnTo>
                      <a:pt x="1012" y="2486"/>
                    </a:lnTo>
                    <a:lnTo>
                      <a:pt x="1020" y="2452"/>
                    </a:lnTo>
                    <a:lnTo>
                      <a:pt x="1044" y="2374"/>
                    </a:lnTo>
                    <a:lnTo>
                      <a:pt x="1072" y="2288"/>
                    </a:lnTo>
                    <a:lnTo>
                      <a:pt x="1104" y="2202"/>
                    </a:lnTo>
                    <a:lnTo>
                      <a:pt x="1136" y="2124"/>
                    </a:lnTo>
                    <a:lnTo>
                      <a:pt x="1164" y="2064"/>
                    </a:lnTo>
                    <a:lnTo>
                      <a:pt x="1174" y="2044"/>
                    </a:lnTo>
                    <a:lnTo>
                      <a:pt x="1184" y="2032"/>
                    </a:lnTo>
                    <a:lnTo>
                      <a:pt x="1184" y="2032"/>
                    </a:lnTo>
                    <a:lnTo>
                      <a:pt x="1198" y="2016"/>
                    </a:lnTo>
                    <a:lnTo>
                      <a:pt x="1212" y="1998"/>
                    </a:lnTo>
                    <a:lnTo>
                      <a:pt x="1224" y="1978"/>
                    </a:lnTo>
                    <a:lnTo>
                      <a:pt x="1236" y="1956"/>
                    </a:lnTo>
                    <a:lnTo>
                      <a:pt x="1258" y="1910"/>
                    </a:lnTo>
                    <a:lnTo>
                      <a:pt x="1278" y="1866"/>
                    </a:lnTo>
                    <a:lnTo>
                      <a:pt x="1278" y="1866"/>
                    </a:lnTo>
                    <a:lnTo>
                      <a:pt x="1282" y="1856"/>
                    </a:lnTo>
                    <a:lnTo>
                      <a:pt x="1290" y="1848"/>
                    </a:lnTo>
                    <a:lnTo>
                      <a:pt x="1296" y="1842"/>
                    </a:lnTo>
                    <a:lnTo>
                      <a:pt x="1306" y="1836"/>
                    </a:lnTo>
                    <a:lnTo>
                      <a:pt x="1316" y="1832"/>
                    </a:lnTo>
                    <a:lnTo>
                      <a:pt x="1328" y="1828"/>
                    </a:lnTo>
                    <a:lnTo>
                      <a:pt x="1358" y="1824"/>
                    </a:lnTo>
                    <a:lnTo>
                      <a:pt x="1436" y="1816"/>
                    </a:lnTo>
                    <a:lnTo>
                      <a:pt x="1486" y="1810"/>
                    </a:lnTo>
                    <a:lnTo>
                      <a:pt x="1546" y="1800"/>
                    </a:lnTo>
                    <a:lnTo>
                      <a:pt x="1546" y="1800"/>
                    </a:lnTo>
                    <a:lnTo>
                      <a:pt x="1574" y="1794"/>
                    </a:lnTo>
                    <a:lnTo>
                      <a:pt x="1600" y="1786"/>
                    </a:lnTo>
                    <a:lnTo>
                      <a:pt x="1620" y="1776"/>
                    </a:lnTo>
                    <a:lnTo>
                      <a:pt x="1636" y="1764"/>
                    </a:lnTo>
                    <a:lnTo>
                      <a:pt x="1650" y="1754"/>
                    </a:lnTo>
                    <a:lnTo>
                      <a:pt x="1660" y="1742"/>
                    </a:lnTo>
                    <a:lnTo>
                      <a:pt x="1666" y="1730"/>
                    </a:lnTo>
                    <a:lnTo>
                      <a:pt x="1670" y="1718"/>
                    </a:lnTo>
                    <a:lnTo>
                      <a:pt x="1674" y="1706"/>
                    </a:lnTo>
                    <a:lnTo>
                      <a:pt x="1674" y="1696"/>
                    </a:lnTo>
                    <a:lnTo>
                      <a:pt x="1674" y="1678"/>
                    </a:lnTo>
                    <a:lnTo>
                      <a:pt x="1670" y="1664"/>
                    </a:lnTo>
                    <a:lnTo>
                      <a:pt x="1668" y="1660"/>
                    </a:lnTo>
                    <a:lnTo>
                      <a:pt x="1668" y="1660"/>
                    </a:lnTo>
                    <a:lnTo>
                      <a:pt x="1666" y="1650"/>
                    </a:lnTo>
                    <a:lnTo>
                      <a:pt x="1664" y="1628"/>
                    </a:lnTo>
                    <a:lnTo>
                      <a:pt x="1664" y="1614"/>
                    </a:lnTo>
                    <a:lnTo>
                      <a:pt x="1664" y="1598"/>
                    </a:lnTo>
                    <a:lnTo>
                      <a:pt x="1666" y="1582"/>
                    </a:lnTo>
                    <a:lnTo>
                      <a:pt x="1672" y="1566"/>
                    </a:lnTo>
                    <a:lnTo>
                      <a:pt x="1672" y="1566"/>
                    </a:lnTo>
                    <a:lnTo>
                      <a:pt x="1690" y="1524"/>
                    </a:lnTo>
                    <a:lnTo>
                      <a:pt x="1700" y="1508"/>
                    </a:lnTo>
                    <a:lnTo>
                      <a:pt x="1702" y="1508"/>
                    </a:lnTo>
                    <a:lnTo>
                      <a:pt x="1700" y="1506"/>
                    </a:lnTo>
                    <a:lnTo>
                      <a:pt x="1700" y="1506"/>
                    </a:lnTo>
                    <a:lnTo>
                      <a:pt x="1698" y="1488"/>
                    </a:lnTo>
                    <a:lnTo>
                      <a:pt x="1696" y="1478"/>
                    </a:lnTo>
                    <a:lnTo>
                      <a:pt x="1690" y="1466"/>
                    </a:lnTo>
                    <a:lnTo>
                      <a:pt x="1690" y="1462"/>
                    </a:lnTo>
                    <a:lnTo>
                      <a:pt x="1692" y="1454"/>
                    </a:lnTo>
                    <a:lnTo>
                      <a:pt x="1712" y="1426"/>
                    </a:lnTo>
                    <a:lnTo>
                      <a:pt x="1712" y="1426"/>
                    </a:lnTo>
                    <a:lnTo>
                      <a:pt x="1716" y="1416"/>
                    </a:lnTo>
                    <a:lnTo>
                      <a:pt x="1716" y="1408"/>
                    </a:lnTo>
                    <a:lnTo>
                      <a:pt x="1714" y="1398"/>
                    </a:lnTo>
                    <a:lnTo>
                      <a:pt x="1710" y="1386"/>
                    </a:lnTo>
                    <a:lnTo>
                      <a:pt x="1700" y="1364"/>
                    </a:lnTo>
                    <a:lnTo>
                      <a:pt x="1690" y="1342"/>
                    </a:lnTo>
                    <a:lnTo>
                      <a:pt x="1686" y="1332"/>
                    </a:lnTo>
                    <a:lnTo>
                      <a:pt x="1684" y="1322"/>
                    </a:lnTo>
                    <a:lnTo>
                      <a:pt x="1684" y="1312"/>
                    </a:lnTo>
                    <a:lnTo>
                      <a:pt x="1688" y="1302"/>
                    </a:lnTo>
                    <a:lnTo>
                      <a:pt x="1696" y="1294"/>
                    </a:lnTo>
                    <a:lnTo>
                      <a:pt x="1708" y="1286"/>
                    </a:lnTo>
                    <a:lnTo>
                      <a:pt x="1726" y="1280"/>
                    </a:lnTo>
                    <a:lnTo>
                      <a:pt x="1748" y="1276"/>
                    </a:lnTo>
                    <a:lnTo>
                      <a:pt x="1748" y="1276"/>
                    </a:lnTo>
                    <a:lnTo>
                      <a:pt x="1772" y="1270"/>
                    </a:lnTo>
                    <a:lnTo>
                      <a:pt x="1792" y="1264"/>
                    </a:lnTo>
                    <a:lnTo>
                      <a:pt x="1808" y="1258"/>
                    </a:lnTo>
                    <a:lnTo>
                      <a:pt x="1822" y="1250"/>
                    </a:lnTo>
                    <a:lnTo>
                      <a:pt x="1832" y="1242"/>
                    </a:lnTo>
                    <a:lnTo>
                      <a:pt x="1840" y="1232"/>
                    </a:lnTo>
                    <a:lnTo>
                      <a:pt x="1844" y="1222"/>
                    </a:lnTo>
                    <a:lnTo>
                      <a:pt x="1848" y="1214"/>
                    </a:lnTo>
                    <a:lnTo>
                      <a:pt x="1848" y="1204"/>
                    </a:lnTo>
                    <a:lnTo>
                      <a:pt x="1848" y="1194"/>
                    </a:lnTo>
                    <a:lnTo>
                      <a:pt x="1846" y="1178"/>
                    </a:lnTo>
                    <a:lnTo>
                      <a:pt x="1840" y="1164"/>
                    </a:lnTo>
                    <a:lnTo>
                      <a:pt x="1836" y="1156"/>
                    </a:lnTo>
                    <a:lnTo>
                      <a:pt x="1836" y="1156"/>
                    </a:lnTo>
                    <a:lnTo>
                      <a:pt x="1810" y="1112"/>
                    </a:lnTo>
                    <a:lnTo>
                      <a:pt x="1762" y="1030"/>
                    </a:lnTo>
                    <a:lnTo>
                      <a:pt x="1714" y="946"/>
                    </a:lnTo>
                    <a:lnTo>
                      <a:pt x="1686" y="898"/>
                    </a:lnTo>
                    <a:lnTo>
                      <a:pt x="1686" y="898"/>
                    </a:lnTo>
                    <a:lnTo>
                      <a:pt x="1684" y="890"/>
                    </a:lnTo>
                    <a:lnTo>
                      <a:pt x="1682" y="876"/>
                    </a:lnTo>
                    <a:lnTo>
                      <a:pt x="1684" y="862"/>
                    </a:lnTo>
                    <a:lnTo>
                      <a:pt x="1688" y="846"/>
                    </a:lnTo>
                    <a:lnTo>
                      <a:pt x="1696" y="810"/>
                    </a:lnTo>
                    <a:lnTo>
                      <a:pt x="1700" y="792"/>
                    </a:lnTo>
                    <a:lnTo>
                      <a:pt x="1702" y="772"/>
                    </a:lnTo>
                    <a:lnTo>
                      <a:pt x="1702" y="772"/>
                    </a:lnTo>
                    <a:lnTo>
                      <a:pt x="1700" y="746"/>
                    </a:lnTo>
                    <a:lnTo>
                      <a:pt x="1694" y="708"/>
                    </a:lnTo>
                    <a:lnTo>
                      <a:pt x="1672" y="606"/>
                    </a:lnTo>
                    <a:lnTo>
                      <a:pt x="1644" y="484"/>
                    </a:lnTo>
                    <a:lnTo>
                      <a:pt x="1614" y="362"/>
                    </a:lnTo>
                    <a:lnTo>
                      <a:pt x="1614" y="362"/>
                    </a:lnTo>
                    <a:lnTo>
                      <a:pt x="1606" y="336"/>
                    </a:lnTo>
                    <a:lnTo>
                      <a:pt x="1596" y="310"/>
                    </a:lnTo>
                    <a:lnTo>
                      <a:pt x="1584" y="286"/>
                    </a:lnTo>
                    <a:lnTo>
                      <a:pt x="1568" y="262"/>
                    </a:lnTo>
                    <a:lnTo>
                      <a:pt x="1552" y="240"/>
                    </a:lnTo>
                    <a:lnTo>
                      <a:pt x="1532" y="220"/>
                    </a:lnTo>
                    <a:lnTo>
                      <a:pt x="1510" y="202"/>
                    </a:lnTo>
                    <a:lnTo>
                      <a:pt x="1484" y="182"/>
                    </a:lnTo>
                    <a:lnTo>
                      <a:pt x="1456" y="164"/>
                    </a:lnTo>
                    <a:lnTo>
                      <a:pt x="1424" y="148"/>
                    </a:lnTo>
                    <a:lnTo>
                      <a:pt x="1388" y="130"/>
                    </a:lnTo>
                    <a:lnTo>
                      <a:pt x="1348" y="114"/>
                    </a:lnTo>
                    <a:lnTo>
                      <a:pt x="1306" y="96"/>
                    </a:lnTo>
                    <a:lnTo>
                      <a:pt x="1258" y="80"/>
                    </a:lnTo>
                    <a:lnTo>
                      <a:pt x="1150" y="44"/>
                    </a:lnTo>
                    <a:lnTo>
                      <a:pt x="1150" y="44"/>
                    </a:lnTo>
                    <a:lnTo>
                      <a:pt x="1092" y="28"/>
                    </a:lnTo>
                    <a:lnTo>
                      <a:pt x="1036" y="16"/>
                    </a:lnTo>
                    <a:lnTo>
                      <a:pt x="980" y="8"/>
                    </a:lnTo>
                    <a:lnTo>
                      <a:pt x="926" y="2"/>
                    </a:lnTo>
                    <a:lnTo>
                      <a:pt x="874" y="0"/>
                    </a:lnTo>
                    <a:lnTo>
                      <a:pt x="824" y="2"/>
                    </a:lnTo>
                    <a:lnTo>
                      <a:pt x="774" y="4"/>
                    </a:lnTo>
                    <a:lnTo>
                      <a:pt x="730" y="10"/>
                    </a:lnTo>
                    <a:lnTo>
                      <a:pt x="686" y="16"/>
                    </a:lnTo>
                    <a:lnTo>
                      <a:pt x="646" y="24"/>
                    </a:lnTo>
                    <a:lnTo>
                      <a:pt x="608" y="32"/>
                    </a:lnTo>
                    <a:lnTo>
                      <a:pt x="574" y="40"/>
                    </a:lnTo>
                    <a:lnTo>
                      <a:pt x="516" y="58"/>
                    </a:lnTo>
                    <a:lnTo>
                      <a:pt x="474" y="72"/>
                    </a:lnTo>
                    <a:lnTo>
                      <a:pt x="474" y="72"/>
                    </a:lnTo>
                    <a:lnTo>
                      <a:pt x="436" y="86"/>
                    </a:lnTo>
                    <a:lnTo>
                      <a:pt x="414" y="94"/>
                    </a:lnTo>
                    <a:lnTo>
                      <a:pt x="392" y="104"/>
                    </a:lnTo>
                    <a:lnTo>
                      <a:pt x="368" y="116"/>
                    </a:lnTo>
                    <a:lnTo>
                      <a:pt x="344" y="130"/>
                    </a:lnTo>
                    <a:lnTo>
                      <a:pt x="318" y="148"/>
                    </a:lnTo>
                    <a:lnTo>
                      <a:pt x="292" y="170"/>
                    </a:lnTo>
                    <a:lnTo>
                      <a:pt x="266" y="196"/>
                    </a:lnTo>
                    <a:lnTo>
                      <a:pt x="240" y="228"/>
                    </a:lnTo>
                    <a:lnTo>
                      <a:pt x="214" y="266"/>
                    </a:lnTo>
                    <a:lnTo>
                      <a:pt x="188" y="310"/>
                    </a:lnTo>
                    <a:lnTo>
                      <a:pt x="164" y="360"/>
                    </a:lnTo>
                    <a:lnTo>
                      <a:pt x="138" y="418"/>
                    </a:lnTo>
                    <a:lnTo>
                      <a:pt x="116" y="484"/>
                    </a:lnTo>
                    <a:lnTo>
                      <a:pt x="92" y="558"/>
                    </a:lnTo>
                    <a:lnTo>
                      <a:pt x="92" y="558"/>
                    </a:lnTo>
                    <a:lnTo>
                      <a:pt x="74" y="634"/>
                    </a:lnTo>
                    <a:lnTo>
                      <a:pt x="62" y="702"/>
                    </a:lnTo>
                    <a:lnTo>
                      <a:pt x="54" y="764"/>
                    </a:lnTo>
                    <a:lnTo>
                      <a:pt x="52" y="820"/>
                    </a:lnTo>
                    <a:lnTo>
                      <a:pt x="54" y="870"/>
                    </a:lnTo>
                    <a:lnTo>
                      <a:pt x="60" y="914"/>
                    </a:lnTo>
                    <a:lnTo>
                      <a:pt x="66" y="954"/>
                    </a:lnTo>
                    <a:lnTo>
                      <a:pt x="76" y="988"/>
                    </a:lnTo>
                    <a:lnTo>
                      <a:pt x="88" y="1016"/>
                    </a:lnTo>
                    <a:lnTo>
                      <a:pt x="100" y="1040"/>
                    </a:lnTo>
                    <a:lnTo>
                      <a:pt x="112" y="1060"/>
                    </a:lnTo>
                    <a:lnTo>
                      <a:pt x="122" y="1076"/>
                    </a:lnTo>
                    <a:lnTo>
                      <a:pt x="140" y="1096"/>
                    </a:lnTo>
                    <a:lnTo>
                      <a:pt x="148" y="1102"/>
                    </a:lnTo>
                    <a:lnTo>
                      <a:pt x="148" y="1102"/>
                    </a:lnTo>
                    <a:lnTo>
                      <a:pt x="164" y="1140"/>
                    </a:lnTo>
                    <a:lnTo>
                      <a:pt x="192" y="1208"/>
                    </a:lnTo>
                    <a:lnTo>
                      <a:pt x="238" y="1330"/>
                    </a:lnTo>
                    <a:lnTo>
                      <a:pt x="238" y="1330"/>
                    </a:lnTo>
                    <a:lnTo>
                      <a:pt x="250" y="1366"/>
                    </a:lnTo>
                    <a:lnTo>
                      <a:pt x="258" y="1402"/>
                    </a:lnTo>
                    <a:lnTo>
                      <a:pt x="264" y="1438"/>
                    </a:lnTo>
                    <a:lnTo>
                      <a:pt x="268" y="1472"/>
                    </a:lnTo>
                    <a:lnTo>
                      <a:pt x="270" y="1508"/>
                    </a:lnTo>
                    <a:lnTo>
                      <a:pt x="270" y="1544"/>
                    </a:lnTo>
                    <a:lnTo>
                      <a:pt x="266" y="1578"/>
                    </a:lnTo>
                    <a:lnTo>
                      <a:pt x="262" y="1612"/>
                    </a:lnTo>
                    <a:lnTo>
                      <a:pt x="254" y="1646"/>
                    </a:lnTo>
                    <a:lnTo>
                      <a:pt x="246" y="1680"/>
                    </a:lnTo>
                    <a:lnTo>
                      <a:pt x="236" y="1712"/>
                    </a:lnTo>
                    <a:lnTo>
                      <a:pt x="226" y="1744"/>
                    </a:lnTo>
                    <a:lnTo>
                      <a:pt x="214" y="1774"/>
                    </a:lnTo>
                    <a:lnTo>
                      <a:pt x="200" y="1806"/>
                    </a:lnTo>
                    <a:lnTo>
                      <a:pt x="174" y="1862"/>
                    </a:lnTo>
                    <a:lnTo>
                      <a:pt x="144" y="1916"/>
                    </a:lnTo>
                    <a:lnTo>
                      <a:pt x="114" y="1964"/>
                    </a:lnTo>
                    <a:lnTo>
                      <a:pt x="84" y="2006"/>
                    </a:lnTo>
                    <a:lnTo>
                      <a:pt x="58" y="2042"/>
                    </a:lnTo>
                    <a:lnTo>
                      <a:pt x="18" y="2092"/>
                    </a:lnTo>
                    <a:lnTo>
                      <a:pt x="0" y="2110"/>
                    </a:lnTo>
                    <a:lnTo>
                      <a:pt x="612" y="260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1" name="Freeform 324"/>
              <p:cNvSpPr>
                <a:spLocks/>
              </p:cNvSpPr>
              <p:nvPr/>
            </p:nvSpPr>
            <p:spPr bwMode="auto">
              <a:xfrm>
                <a:off x="13394730" y="4912090"/>
                <a:ext cx="81280" cy="107950"/>
              </a:xfrm>
              <a:custGeom>
                <a:avLst/>
                <a:gdLst>
                  <a:gd name="T0" fmla="*/ 66 w 128"/>
                  <a:gd name="T1" fmla="*/ 170 h 170"/>
                  <a:gd name="T2" fmla="*/ 34 w 128"/>
                  <a:gd name="T3" fmla="*/ 92 h 170"/>
                  <a:gd name="T4" fmla="*/ 0 w 128"/>
                  <a:gd name="T5" fmla="*/ 16 h 170"/>
                  <a:gd name="T6" fmla="*/ 14 w 128"/>
                  <a:gd name="T7" fmla="*/ 0 h 170"/>
                  <a:gd name="T8" fmla="*/ 50 w 128"/>
                  <a:gd name="T9" fmla="*/ 10 h 170"/>
                  <a:gd name="T10" fmla="*/ 128 w 128"/>
                  <a:gd name="T11" fmla="*/ 112 h 170"/>
                  <a:gd name="T12" fmla="*/ 128 w 128"/>
                  <a:gd name="T13" fmla="*/ 112 h 170"/>
                </a:gdLst>
                <a:ahLst/>
                <a:cxnLst>
                  <a:cxn ang="0">
                    <a:pos x="T0" y="T1"/>
                  </a:cxn>
                  <a:cxn ang="0">
                    <a:pos x="T2" y="T3"/>
                  </a:cxn>
                  <a:cxn ang="0">
                    <a:pos x="T4" y="T5"/>
                  </a:cxn>
                  <a:cxn ang="0">
                    <a:pos x="T6" y="T7"/>
                  </a:cxn>
                  <a:cxn ang="0">
                    <a:pos x="T8" y="T9"/>
                  </a:cxn>
                  <a:cxn ang="0">
                    <a:pos x="T10" y="T11"/>
                  </a:cxn>
                  <a:cxn ang="0">
                    <a:pos x="T12" y="T13"/>
                  </a:cxn>
                </a:cxnLst>
                <a:rect l="0" t="0" r="r" b="b"/>
                <a:pathLst>
                  <a:path w="128" h="170">
                    <a:moveTo>
                      <a:pt x="66" y="170"/>
                    </a:moveTo>
                    <a:lnTo>
                      <a:pt x="34" y="92"/>
                    </a:lnTo>
                    <a:lnTo>
                      <a:pt x="0" y="16"/>
                    </a:lnTo>
                    <a:lnTo>
                      <a:pt x="14" y="0"/>
                    </a:lnTo>
                    <a:lnTo>
                      <a:pt x="50" y="10"/>
                    </a:lnTo>
                    <a:lnTo>
                      <a:pt x="128" y="112"/>
                    </a:lnTo>
                    <a:lnTo>
                      <a:pt x="128" y="11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2" name="Freeform 325"/>
              <p:cNvSpPr>
                <a:spLocks/>
              </p:cNvSpPr>
              <p:nvPr/>
            </p:nvSpPr>
            <p:spPr bwMode="auto">
              <a:xfrm>
                <a:off x="13487440" y="4997180"/>
                <a:ext cx="55880" cy="59690"/>
              </a:xfrm>
              <a:custGeom>
                <a:avLst/>
                <a:gdLst>
                  <a:gd name="T0" fmla="*/ 0 w 88"/>
                  <a:gd name="T1" fmla="*/ 0 h 94"/>
                  <a:gd name="T2" fmla="*/ 28 w 88"/>
                  <a:gd name="T3" fmla="*/ 34 h 94"/>
                  <a:gd name="T4" fmla="*/ 88 w 88"/>
                  <a:gd name="T5" fmla="*/ 94 h 94"/>
                  <a:gd name="T6" fmla="*/ 28 w 88"/>
                  <a:gd name="T7" fmla="*/ 34 h 94"/>
                  <a:gd name="T8" fmla="*/ 2 w 88"/>
                  <a:gd name="T9" fmla="*/ 4 h 94"/>
                </a:gdLst>
                <a:ahLst/>
                <a:cxnLst>
                  <a:cxn ang="0">
                    <a:pos x="T0" y="T1"/>
                  </a:cxn>
                  <a:cxn ang="0">
                    <a:pos x="T2" y="T3"/>
                  </a:cxn>
                  <a:cxn ang="0">
                    <a:pos x="T4" y="T5"/>
                  </a:cxn>
                  <a:cxn ang="0">
                    <a:pos x="T6" y="T7"/>
                  </a:cxn>
                  <a:cxn ang="0">
                    <a:pos x="T8" y="T9"/>
                  </a:cxn>
                </a:cxnLst>
                <a:rect l="0" t="0" r="r" b="b"/>
                <a:pathLst>
                  <a:path w="88" h="94">
                    <a:moveTo>
                      <a:pt x="0" y="0"/>
                    </a:moveTo>
                    <a:lnTo>
                      <a:pt x="28" y="34"/>
                    </a:lnTo>
                    <a:lnTo>
                      <a:pt x="88" y="94"/>
                    </a:lnTo>
                    <a:lnTo>
                      <a:pt x="28" y="34"/>
                    </a:lnTo>
                    <a:lnTo>
                      <a:pt x="2" y="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3" name="Freeform 326"/>
              <p:cNvSpPr>
                <a:spLocks/>
              </p:cNvSpPr>
              <p:nvPr/>
            </p:nvSpPr>
            <p:spPr bwMode="auto">
              <a:xfrm>
                <a:off x="13449340" y="4947650"/>
                <a:ext cx="26670" cy="35560"/>
              </a:xfrm>
              <a:custGeom>
                <a:avLst/>
                <a:gdLst>
                  <a:gd name="T0" fmla="*/ 42 w 42"/>
                  <a:gd name="T1" fmla="*/ 56 h 56"/>
                  <a:gd name="T2" fmla="*/ 42 w 42"/>
                  <a:gd name="T3" fmla="*/ 56 h 56"/>
                  <a:gd name="T4" fmla="*/ 0 w 42"/>
                  <a:gd name="T5" fmla="*/ 0 h 56"/>
                </a:gdLst>
                <a:ahLst/>
                <a:cxnLst>
                  <a:cxn ang="0">
                    <a:pos x="T0" y="T1"/>
                  </a:cxn>
                  <a:cxn ang="0">
                    <a:pos x="T2" y="T3"/>
                  </a:cxn>
                  <a:cxn ang="0">
                    <a:pos x="T4" y="T5"/>
                  </a:cxn>
                </a:cxnLst>
                <a:rect l="0" t="0" r="r" b="b"/>
                <a:pathLst>
                  <a:path w="42" h="56">
                    <a:moveTo>
                      <a:pt x="42" y="56"/>
                    </a:moveTo>
                    <a:lnTo>
                      <a:pt x="42" y="56"/>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4" name="Freeform 327"/>
              <p:cNvSpPr>
                <a:spLocks/>
              </p:cNvSpPr>
              <p:nvPr/>
            </p:nvSpPr>
            <p:spPr bwMode="auto">
              <a:xfrm>
                <a:off x="13423940" y="5002260"/>
                <a:ext cx="6350" cy="1270"/>
              </a:xfrm>
              <a:custGeom>
                <a:avLst/>
                <a:gdLst>
                  <a:gd name="T0" fmla="*/ 0 w 10"/>
                  <a:gd name="T1" fmla="*/ 0 h 2"/>
                  <a:gd name="T2" fmla="*/ 0 w 10"/>
                  <a:gd name="T3" fmla="*/ 0 h 2"/>
                  <a:gd name="T4" fmla="*/ 0 w 10"/>
                  <a:gd name="T5" fmla="*/ 0 h 2"/>
                  <a:gd name="T6" fmla="*/ 10 w 10"/>
                  <a:gd name="T7" fmla="*/ 2 h 2"/>
                </a:gdLst>
                <a:ahLst/>
                <a:cxnLst>
                  <a:cxn ang="0">
                    <a:pos x="T0" y="T1"/>
                  </a:cxn>
                  <a:cxn ang="0">
                    <a:pos x="T2" y="T3"/>
                  </a:cxn>
                  <a:cxn ang="0">
                    <a:pos x="T4" y="T5"/>
                  </a:cxn>
                  <a:cxn ang="0">
                    <a:pos x="T6" y="T7"/>
                  </a:cxn>
                </a:cxnLst>
                <a:rect l="0" t="0" r="r" b="b"/>
                <a:pathLst>
                  <a:path w="10" h="2">
                    <a:moveTo>
                      <a:pt x="0" y="0"/>
                    </a:moveTo>
                    <a:lnTo>
                      <a:pt x="0" y="0"/>
                    </a:lnTo>
                    <a:lnTo>
                      <a:pt x="0" y="0"/>
                    </a:lnTo>
                    <a:lnTo>
                      <a:pt x="10"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5" name="Line 329"/>
              <p:cNvSpPr>
                <a:spLocks noChangeShapeType="1"/>
              </p:cNvSpPr>
              <p:nvPr/>
            </p:nvSpPr>
            <p:spPr bwMode="auto">
              <a:xfrm flipH="1">
                <a:off x="13445530" y="5060680"/>
                <a:ext cx="8890" cy="139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6" name="Freeform 330"/>
              <p:cNvSpPr>
                <a:spLocks/>
              </p:cNvSpPr>
              <p:nvPr/>
            </p:nvSpPr>
            <p:spPr bwMode="auto">
              <a:xfrm>
                <a:off x="13440450" y="5060680"/>
                <a:ext cx="13970" cy="38100"/>
              </a:xfrm>
              <a:custGeom>
                <a:avLst/>
                <a:gdLst>
                  <a:gd name="T0" fmla="*/ 10 w 22"/>
                  <a:gd name="T1" fmla="*/ 60 h 60"/>
                  <a:gd name="T2" fmla="*/ 10 w 22"/>
                  <a:gd name="T3" fmla="*/ 60 h 60"/>
                  <a:gd name="T4" fmla="*/ 0 w 22"/>
                  <a:gd name="T5" fmla="*/ 46 h 60"/>
                  <a:gd name="T6" fmla="*/ 8 w 22"/>
                  <a:gd name="T7" fmla="*/ 22 h 60"/>
                  <a:gd name="T8" fmla="*/ 8 w 22"/>
                  <a:gd name="T9" fmla="*/ 22 h 60"/>
                  <a:gd name="T10" fmla="*/ 22 w 22"/>
                  <a:gd name="T11" fmla="*/ 0 h 60"/>
                </a:gdLst>
                <a:ahLst/>
                <a:cxnLst>
                  <a:cxn ang="0">
                    <a:pos x="T0" y="T1"/>
                  </a:cxn>
                  <a:cxn ang="0">
                    <a:pos x="T2" y="T3"/>
                  </a:cxn>
                  <a:cxn ang="0">
                    <a:pos x="T4" y="T5"/>
                  </a:cxn>
                  <a:cxn ang="0">
                    <a:pos x="T6" y="T7"/>
                  </a:cxn>
                  <a:cxn ang="0">
                    <a:pos x="T8" y="T9"/>
                  </a:cxn>
                  <a:cxn ang="0">
                    <a:pos x="T10" y="T11"/>
                  </a:cxn>
                </a:cxnLst>
                <a:rect l="0" t="0" r="r" b="b"/>
                <a:pathLst>
                  <a:path w="22" h="60">
                    <a:moveTo>
                      <a:pt x="10" y="60"/>
                    </a:moveTo>
                    <a:lnTo>
                      <a:pt x="10" y="60"/>
                    </a:lnTo>
                    <a:lnTo>
                      <a:pt x="0" y="46"/>
                    </a:lnTo>
                    <a:lnTo>
                      <a:pt x="8" y="22"/>
                    </a:lnTo>
                    <a:lnTo>
                      <a:pt x="8" y="22"/>
                    </a:lnTo>
                    <a:lnTo>
                      <a:pt x="22"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7" name="Freeform 331"/>
              <p:cNvSpPr>
                <a:spLocks/>
              </p:cNvSpPr>
              <p:nvPr/>
            </p:nvSpPr>
            <p:spPr bwMode="auto">
              <a:xfrm>
                <a:off x="13446800" y="5056870"/>
                <a:ext cx="132080" cy="113030"/>
              </a:xfrm>
              <a:custGeom>
                <a:avLst/>
                <a:gdLst>
                  <a:gd name="T0" fmla="*/ 152 w 208"/>
                  <a:gd name="T1" fmla="*/ 0 h 178"/>
                  <a:gd name="T2" fmla="*/ 208 w 208"/>
                  <a:gd name="T3" fmla="*/ 62 h 178"/>
                  <a:gd name="T4" fmla="*/ 196 w 208"/>
                  <a:gd name="T5" fmla="*/ 84 h 178"/>
                  <a:gd name="T6" fmla="*/ 182 w 208"/>
                  <a:gd name="T7" fmla="*/ 102 h 178"/>
                  <a:gd name="T8" fmla="*/ 148 w 208"/>
                  <a:gd name="T9" fmla="*/ 148 h 178"/>
                  <a:gd name="T10" fmla="*/ 136 w 208"/>
                  <a:gd name="T11" fmla="*/ 174 h 178"/>
                  <a:gd name="T12" fmla="*/ 126 w 208"/>
                  <a:gd name="T13" fmla="*/ 178 h 178"/>
                  <a:gd name="T14" fmla="*/ 58 w 208"/>
                  <a:gd name="T15" fmla="*/ 116 h 178"/>
                  <a:gd name="T16" fmla="*/ 0 w 208"/>
                  <a:gd name="T17" fmla="*/ 70 h 178"/>
                  <a:gd name="T18" fmla="*/ 0 w 208"/>
                  <a:gd name="T19" fmla="*/ 6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78">
                    <a:moveTo>
                      <a:pt x="152" y="0"/>
                    </a:moveTo>
                    <a:lnTo>
                      <a:pt x="208" y="62"/>
                    </a:lnTo>
                    <a:lnTo>
                      <a:pt x="196" y="84"/>
                    </a:lnTo>
                    <a:lnTo>
                      <a:pt x="182" y="102"/>
                    </a:lnTo>
                    <a:lnTo>
                      <a:pt x="148" y="148"/>
                    </a:lnTo>
                    <a:lnTo>
                      <a:pt x="136" y="174"/>
                    </a:lnTo>
                    <a:lnTo>
                      <a:pt x="126" y="178"/>
                    </a:lnTo>
                    <a:lnTo>
                      <a:pt x="58" y="116"/>
                    </a:lnTo>
                    <a:lnTo>
                      <a:pt x="0" y="70"/>
                    </a:lnTo>
                    <a:lnTo>
                      <a:pt x="0" y="66"/>
                    </a:lnTo>
                  </a:path>
                </a:pathLst>
              </a:custGeom>
              <a:noFill/>
              <a:ln w="12700">
                <a:solidFill>
                  <a:srgbClr val="0066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8" name="Freeform 332"/>
              <p:cNvSpPr>
                <a:spLocks/>
              </p:cNvSpPr>
              <p:nvPr/>
            </p:nvSpPr>
            <p:spPr bwMode="auto">
              <a:xfrm>
                <a:off x="13431560" y="5026390"/>
                <a:ext cx="12700" cy="24130"/>
              </a:xfrm>
              <a:custGeom>
                <a:avLst/>
                <a:gdLst>
                  <a:gd name="T0" fmla="*/ 12 w 20"/>
                  <a:gd name="T1" fmla="*/ 0 h 38"/>
                  <a:gd name="T2" fmla="*/ 0 w 20"/>
                  <a:gd name="T3" fmla="*/ 38 h 38"/>
                  <a:gd name="T4" fmla="*/ 20 w 20"/>
                  <a:gd name="T5" fmla="*/ 10 h 38"/>
                </a:gdLst>
                <a:ahLst/>
                <a:cxnLst>
                  <a:cxn ang="0">
                    <a:pos x="T0" y="T1"/>
                  </a:cxn>
                  <a:cxn ang="0">
                    <a:pos x="T2" y="T3"/>
                  </a:cxn>
                  <a:cxn ang="0">
                    <a:pos x="T4" y="T5"/>
                  </a:cxn>
                </a:cxnLst>
                <a:rect l="0" t="0" r="r" b="b"/>
                <a:pathLst>
                  <a:path w="20" h="38">
                    <a:moveTo>
                      <a:pt x="12" y="0"/>
                    </a:moveTo>
                    <a:lnTo>
                      <a:pt x="0" y="38"/>
                    </a:lnTo>
                    <a:lnTo>
                      <a:pt x="20" y="1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9" name="Freeform 333"/>
              <p:cNvSpPr>
                <a:spLocks/>
              </p:cNvSpPr>
              <p:nvPr/>
            </p:nvSpPr>
            <p:spPr bwMode="auto">
              <a:xfrm>
                <a:off x="13435370" y="4995910"/>
                <a:ext cx="26670" cy="43180"/>
              </a:xfrm>
              <a:custGeom>
                <a:avLst/>
                <a:gdLst>
                  <a:gd name="T0" fmla="*/ 42 w 42"/>
                  <a:gd name="T1" fmla="*/ 16 h 68"/>
                  <a:gd name="T2" fmla="*/ 42 w 42"/>
                  <a:gd name="T3" fmla="*/ 16 h 68"/>
                  <a:gd name="T4" fmla="*/ 24 w 42"/>
                  <a:gd name="T5" fmla="*/ 0 h 68"/>
                  <a:gd name="T6" fmla="*/ 2 w 42"/>
                  <a:gd name="T7" fmla="*/ 34 h 68"/>
                  <a:gd name="T8" fmla="*/ 0 w 42"/>
                  <a:gd name="T9" fmla="*/ 68 h 68"/>
                </a:gdLst>
                <a:ahLst/>
                <a:cxnLst>
                  <a:cxn ang="0">
                    <a:pos x="T0" y="T1"/>
                  </a:cxn>
                  <a:cxn ang="0">
                    <a:pos x="T2" y="T3"/>
                  </a:cxn>
                  <a:cxn ang="0">
                    <a:pos x="T4" y="T5"/>
                  </a:cxn>
                  <a:cxn ang="0">
                    <a:pos x="T6" y="T7"/>
                  </a:cxn>
                  <a:cxn ang="0">
                    <a:pos x="T8" y="T9"/>
                  </a:cxn>
                </a:cxnLst>
                <a:rect l="0" t="0" r="r" b="b"/>
                <a:pathLst>
                  <a:path w="42" h="68">
                    <a:moveTo>
                      <a:pt x="42" y="16"/>
                    </a:moveTo>
                    <a:lnTo>
                      <a:pt x="42" y="16"/>
                    </a:lnTo>
                    <a:lnTo>
                      <a:pt x="24" y="0"/>
                    </a:lnTo>
                    <a:lnTo>
                      <a:pt x="2" y="34"/>
                    </a:lnTo>
                    <a:lnTo>
                      <a:pt x="0" y="6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0" name="Freeform 334"/>
              <p:cNvSpPr>
                <a:spLocks/>
              </p:cNvSpPr>
              <p:nvPr/>
            </p:nvSpPr>
            <p:spPr bwMode="auto">
              <a:xfrm>
                <a:off x="13431560" y="5050520"/>
                <a:ext cx="16510" cy="3810"/>
              </a:xfrm>
              <a:custGeom>
                <a:avLst/>
                <a:gdLst>
                  <a:gd name="T0" fmla="*/ 0 w 26"/>
                  <a:gd name="T1" fmla="*/ 0 h 6"/>
                  <a:gd name="T2" fmla="*/ 0 w 26"/>
                  <a:gd name="T3" fmla="*/ 0 h 6"/>
                  <a:gd name="T4" fmla="*/ 26 w 26"/>
                  <a:gd name="T5" fmla="*/ 6 h 6"/>
                </a:gdLst>
                <a:ahLst/>
                <a:cxnLst>
                  <a:cxn ang="0">
                    <a:pos x="T0" y="T1"/>
                  </a:cxn>
                  <a:cxn ang="0">
                    <a:pos x="T2" y="T3"/>
                  </a:cxn>
                  <a:cxn ang="0">
                    <a:pos x="T4" y="T5"/>
                  </a:cxn>
                </a:cxnLst>
                <a:rect l="0" t="0" r="r" b="b"/>
                <a:pathLst>
                  <a:path w="26" h="6">
                    <a:moveTo>
                      <a:pt x="0" y="0"/>
                    </a:moveTo>
                    <a:lnTo>
                      <a:pt x="0" y="0"/>
                    </a:lnTo>
                    <a:lnTo>
                      <a:pt x="26" y="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1" name="Line 335"/>
              <p:cNvSpPr>
                <a:spLocks noChangeShapeType="1"/>
              </p:cNvSpPr>
              <p:nvPr/>
            </p:nvSpPr>
            <p:spPr bwMode="auto">
              <a:xfrm>
                <a:off x="13483630" y="513053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2" name="Line 336"/>
              <p:cNvSpPr>
                <a:spLocks noChangeShapeType="1"/>
              </p:cNvSpPr>
              <p:nvPr/>
            </p:nvSpPr>
            <p:spPr bwMode="auto">
              <a:xfrm flipV="1">
                <a:off x="13440450" y="5074650"/>
                <a:ext cx="5080" cy="1524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3" name="Freeform 337"/>
              <p:cNvSpPr>
                <a:spLocks/>
              </p:cNvSpPr>
              <p:nvPr/>
            </p:nvSpPr>
            <p:spPr bwMode="auto">
              <a:xfrm>
                <a:off x="13657620" y="4679680"/>
                <a:ext cx="5080" cy="6350"/>
              </a:xfrm>
              <a:custGeom>
                <a:avLst/>
                <a:gdLst>
                  <a:gd name="T0" fmla="*/ 0 w 8"/>
                  <a:gd name="T1" fmla="*/ 0 h 10"/>
                  <a:gd name="T2" fmla="*/ 8 w 8"/>
                  <a:gd name="T3" fmla="*/ 10 h 10"/>
                  <a:gd name="T4" fmla="*/ 8 w 8"/>
                  <a:gd name="T5" fmla="*/ 10 h 10"/>
                </a:gdLst>
                <a:ahLst/>
                <a:cxnLst>
                  <a:cxn ang="0">
                    <a:pos x="T0" y="T1"/>
                  </a:cxn>
                  <a:cxn ang="0">
                    <a:pos x="T2" y="T3"/>
                  </a:cxn>
                  <a:cxn ang="0">
                    <a:pos x="T4" y="T5"/>
                  </a:cxn>
                </a:cxnLst>
                <a:rect l="0" t="0" r="r" b="b"/>
                <a:pathLst>
                  <a:path w="8" h="10">
                    <a:moveTo>
                      <a:pt x="0" y="0"/>
                    </a:moveTo>
                    <a:lnTo>
                      <a:pt x="8" y="10"/>
                    </a:lnTo>
                    <a:lnTo>
                      <a:pt x="8" y="1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4" name="Freeform 338"/>
              <p:cNvSpPr>
                <a:spLocks/>
              </p:cNvSpPr>
              <p:nvPr/>
            </p:nvSpPr>
            <p:spPr bwMode="auto">
              <a:xfrm>
                <a:off x="13657620" y="4658090"/>
                <a:ext cx="33020" cy="16510"/>
              </a:xfrm>
              <a:custGeom>
                <a:avLst/>
                <a:gdLst>
                  <a:gd name="T0" fmla="*/ 0 w 52"/>
                  <a:gd name="T1" fmla="*/ 26 h 26"/>
                  <a:gd name="T2" fmla="*/ 22 w 52"/>
                  <a:gd name="T3" fmla="*/ 12 h 26"/>
                  <a:gd name="T4" fmla="*/ 52 w 52"/>
                  <a:gd name="T5" fmla="*/ 8 h 26"/>
                  <a:gd name="T6" fmla="*/ 48 w 52"/>
                  <a:gd name="T7" fmla="*/ 0 h 26"/>
                </a:gdLst>
                <a:ahLst/>
                <a:cxnLst>
                  <a:cxn ang="0">
                    <a:pos x="T0" y="T1"/>
                  </a:cxn>
                  <a:cxn ang="0">
                    <a:pos x="T2" y="T3"/>
                  </a:cxn>
                  <a:cxn ang="0">
                    <a:pos x="T4" y="T5"/>
                  </a:cxn>
                  <a:cxn ang="0">
                    <a:pos x="T6" y="T7"/>
                  </a:cxn>
                </a:cxnLst>
                <a:rect l="0" t="0" r="r" b="b"/>
                <a:pathLst>
                  <a:path w="52" h="26">
                    <a:moveTo>
                      <a:pt x="0" y="26"/>
                    </a:moveTo>
                    <a:lnTo>
                      <a:pt x="22" y="12"/>
                    </a:lnTo>
                    <a:lnTo>
                      <a:pt x="52" y="8"/>
                    </a:lnTo>
                    <a:lnTo>
                      <a:pt x="48"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5" name="Freeform 339"/>
              <p:cNvSpPr>
                <a:spLocks/>
              </p:cNvSpPr>
              <p:nvPr/>
            </p:nvSpPr>
            <p:spPr bwMode="auto">
              <a:xfrm>
                <a:off x="13688100" y="4659360"/>
                <a:ext cx="50800" cy="53340"/>
              </a:xfrm>
              <a:custGeom>
                <a:avLst/>
                <a:gdLst>
                  <a:gd name="T0" fmla="*/ 0 w 80"/>
                  <a:gd name="T1" fmla="*/ 0 h 84"/>
                  <a:gd name="T2" fmla="*/ 18 w 80"/>
                  <a:gd name="T3" fmla="*/ 18 h 84"/>
                  <a:gd name="T4" fmla="*/ 44 w 80"/>
                  <a:gd name="T5" fmla="*/ 52 h 84"/>
                  <a:gd name="T6" fmla="*/ 58 w 80"/>
                  <a:gd name="T7" fmla="*/ 68 h 84"/>
                  <a:gd name="T8" fmla="*/ 80 w 80"/>
                  <a:gd name="T9" fmla="*/ 84 h 84"/>
                  <a:gd name="T10" fmla="*/ 80 w 80"/>
                  <a:gd name="T11" fmla="*/ 84 h 84"/>
                </a:gdLst>
                <a:ahLst/>
                <a:cxnLst>
                  <a:cxn ang="0">
                    <a:pos x="T0" y="T1"/>
                  </a:cxn>
                  <a:cxn ang="0">
                    <a:pos x="T2" y="T3"/>
                  </a:cxn>
                  <a:cxn ang="0">
                    <a:pos x="T4" y="T5"/>
                  </a:cxn>
                  <a:cxn ang="0">
                    <a:pos x="T6" y="T7"/>
                  </a:cxn>
                  <a:cxn ang="0">
                    <a:pos x="T8" y="T9"/>
                  </a:cxn>
                  <a:cxn ang="0">
                    <a:pos x="T10" y="T11"/>
                  </a:cxn>
                </a:cxnLst>
                <a:rect l="0" t="0" r="r" b="b"/>
                <a:pathLst>
                  <a:path w="80" h="84">
                    <a:moveTo>
                      <a:pt x="0" y="0"/>
                    </a:moveTo>
                    <a:lnTo>
                      <a:pt x="18" y="18"/>
                    </a:lnTo>
                    <a:lnTo>
                      <a:pt x="44" y="52"/>
                    </a:lnTo>
                    <a:lnTo>
                      <a:pt x="58" y="68"/>
                    </a:lnTo>
                    <a:lnTo>
                      <a:pt x="80" y="84"/>
                    </a:lnTo>
                    <a:lnTo>
                      <a:pt x="80" y="8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6" name="Freeform 340"/>
              <p:cNvSpPr>
                <a:spLocks/>
              </p:cNvSpPr>
              <p:nvPr/>
            </p:nvSpPr>
            <p:spPr bwMode="auto">
              <a:xfrm>
                <a:off x="13738900" y="4712700"/>
                <a:ext cx="5080" cy="2540"/>
              </a:xfrm>
              <a:custGeom>
                <a:avLst/>
                <a:gdLst>
                  <a:gd name="T0" fmla="*/ 0 w 8"/>
                  <a:gd name="T1" fmla="*/ 0 h 4"/>
                  <a:gd name="T2" fmla="*/ 8 w 8"/>
                  <a:gd name="T3" fmla="*/ 4 h 4"/>
                  <a:gd name="T4" fmla="*/ 8 w 8"/>
                  <a:gd name="T5" fmla="*/ 4 h 4"/>
                </a:gdLst>
                <a:ahLst/>
                <a:cxnLst>
                  <a:cxn ang="0">
                    <a:pos x="T0" y="T1"/>
                  </a:cxn>
                  <a:cxn ang="0">
                    <a:pos x="T2" y="T3"/>
                  </a:cxn>
                  <a:cxn ang="0">
                    <a:pos x="T4" y="T5"/>
                  </a:cxn>
                </a:cxnLst>
                <a:rect l="0" t="0" r="r" b="b"/>
                <a:pathLst>
                  <a:path w="8" h="4">
                    <a:moveTo>
                      <a:pt x="0" y="0"/>
                    </a:moveTo>
                    <a:lnTo>
                      <a:pt x="8" y="4"/>
                    </a:lnTo>
                    <a:lnTo>
                      <a:pt x="8" y="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7" name="Line 341"/>
              <p:cNvSpPr>
                <a:spLocks noChangeShapeType="1"/>
              </p:cNvSpPr>
              <p:nvPr/>
            </p:nvSpPr>
            <p:spPr bwMode="auto">
              <a:xfrm flipH="1" flipV="1">
                <a:off x="13637300" y="4750800"/>
                <a:ext cx="8890" cy="381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8" name="Line 342"/>
              <p:cNvSpPr>
                <a:spLocks noChangeShapeType="1"/>
              </p:cNvSpPr>
              <p:nvPr/>
            </p:nvSpPr>
            <p:spPr bwMode="auto">
              <a:xfrm flipH="1" flipV="1">
                <a:off x="13677940" y="4764770"/>
                <a:ext cx="41910" cy="139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99" name="Freeform 343"/>
              <p:cNvSpPr>
                <a:spLocks/>
              </p:cNvSpPr>
              <p:nvPr/>
            </p:nvSpPr>
            <p:spPr bwMode="auto">
              <a:xfrm>
                <a:off x="13726200" y="4715240"/>
                <a:ext cx="17780" cy="64770"/>
              </a:xfrm>
              <a:custGeom>
                <a:avLst/>
                <a:gdLst>
                  <a:gd name="T0" fmla="*/ 0 w 28"/>
                  <a:gd name="T1" fmla="*/ 102 h 102"/>
                  <a:gd name="T2" fmla="*/ 0 w 28"/>
                  <a:gd name="T3" fmla="*/ 102 h 102"/>
                  <a:gd name="T4" fmla="*/ 0 w 28"/>
                  <a:gd name="T5" fmla="*/ 102 h 102"/>
                  <a:gd name="T6" fmla="*/ 28 w 28"/>
                  <a:gd name="T7" fmla="*/ 0 h 102"/>
                  <a:gd name="T8" fmla="*/ 28 w 28"/>
                  <a:gd name="T9" fmla="*/ 0 h 102"/>
                </a:gdLst>
                <a:ahLst/>
                <a:cxnLst>
                  <a:cxn ang="0">
                    <a:pos x="T0" y="T1"/>
                  </a:cxn>
                  <a:cxn ang="0">
                    <a:pos x="T2" y="T3"/>
                  </a:cxn>
                  <a:cxn ang="0">
                    <a:pos x="T4" y="T5"/>
                  </a:cxn>
                  <a:cxn ang="0">
                    <a:pos x="T6" y="T7"/>
                  </a:cxn>
                  <a:cxn ang="0">
                    <a:pos x="T8" y="T9"/>
                  </a:cxn>
                </a:cxnLst>
                <a:rect l="0" t="0" r="r" b="b"/>
                <a:pathLst>
                  <a:path w="28" h="102">
                    <a:moveTo>
                      <a:pt x="0" y="102"/>
                    </a:moveTo>
                    <a:lnTo>
                      <a:pt x="0" y="102"/>
                    </a:lnTo>
                    <a:lnTo>
                      <a:pt x="0" y="102"/>
                    </a:lnTo>
                    <a:lnTo>
                      <a:pt x="28" y="0"/>
                    </a:lnTo>
                    <a:lnTo>
                      <a:pt x="28"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0" name="Line 344"/>
              <p:cNvSpPr>
                <a:spLocks noChangeShapeType="1"/>
              </p:cNvSpPr>
              <p:nvPr/>
            </p:nvSpPr>
            <p:spPr bwMode="auto">
              <a:xfrm>
                <a:off x="13637300" y="4750800"/>
                <a:ext cx="8890" cy="381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1" name="Line 345"/>
              <p:cNvSpPr>
                <a:spLocks noChangeShapeType="1"/>
              </p:cNvSpPr>
              <p:nvPr/>
            </p:nvSpPr>
            <p:spPr bwMode="auto">
              <a:xfrm>
                <a:off x="13677940" y="4764770"/>
                <a:ext cx="35560" cy="1143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2" name="Line 346"/>
              <p:cNvSpPr>
                <a:spLocks noChangeShapeType="1"/>
              </p:cNvSpPr>
              <p:nvPr/>
            </p:nvSpPr>
            <p:spPr bwMode="auto">
              <a:xfrm flipH="1">
                <a:off x="13632220" y="4745720"/>
                <a:ext cx="127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3" name="Freeform 347"/>
              <p:cNvSpPr>
                <a:spLocks/>
              </p:cNvSpPr>
              <p:nvPr/>
            </p:nvSpPr>
            <p:spPr bwMode="auto">
              <a:xfrm>
                <a:off x="13468390" y="4729210"/>
                <a:ext cx="91440" cy="8890"/>
              </a:xfrm>
              <a:custGeom>
                <a:avLst/>
                <a:gdLst>
                  <a:gd name="T0" fmla="*/ 144 w 144"/>
                  <a:gd name="T1" fmla="*/ 6 h 14"/>
                  <a:gd name="T2" fmla="*/ 144 w 144"/>
                  <a:gd name="T3" fmla="*/ 6 h 14"/>
                  <a:gd name="T4" fmla="*/ 96 w 144"/>
                  <a:gd name="T5" fmla="*/ 6 h 14"/>
                  <a:gd name="T6" fmla="*/ 76 w 144"/>
                  <a:gd name="T7" fmla="*/ 0 h 14"/>
                  <a:gd name="T8" fmla="*/ 24 w 144"/>
                  <a:gd name="T9" fmla="*/ 10 h 14"/>
                  <a:gd name="T10" fmla="*/ 0 w 144"/>
                  <a:gd name="T11" fmla="*/ 14 h 14"/>
                </a:gdLst>
                <a:ahLst/>
                <a:cxnLst>
                  <a:cxn ang="0">
                    <a:pos x="T0" y="T1"/>
                  </a:cxn>
                  <a:cxn ang="0">
                    <a:pos x="T2" y="T3"/>
                  </a:cxn>
                  <a:cxn ang="0">
                    <a:pos x="T4" y="T5"/>
                  </a:cxn>
                  <a:cxn ang="0">
                    <a:pos x="T6" y="T7"/>
                  </a:cxn>
                  <a:cxn ang="0">
                    <a:pos x="T8" y="T9"/>
                  </a:cxn>
                  <a:cxn ang="0">
                    <a:pos x="T10" y="T11"/>
                  </a:cxn>
                </a:cxnLst>
                <a:rect l="0" t="0" r="r" b="b"/>
                <a:pathLst>
                  <a:path w="144" h="14">
                    <a:moveTo>
                      <a:pt x="144" y="6"/>
                    </a:moveTo>
                    <a:lnTo>
                      <a:pt x="144" y="6"/>
                    </a:lnTo>
                    <a:lnTo>
                      <a:pt x="96" y="6"/>
                    </a:lnTo>
                    <a:lnTo>
                      <a:pt x="76" y="0"/>
                    </a:lnTo>
                    <a:lnTo>
                      <a:pt x="24" y="10"/>
                    </a:lnTo>
                    <a:lnTo>
                      <a:pt x="0" y="1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4" name="Freeform 348"/>
              <p:cNvSpPr>
                <a:spLocks/>
              </p:cNvSpPr>
              <p:nvPr/>
            </p:nvSpPr>
            <p:spPr bwMode="auto">
              <a:xfrm>
                <a:off x="13456960" y="4668250"/>
                <a:ext cx="132080" cy="22860"/>
              </a:xfrm>
              <a:custGeom>
                <a:avLst/>
                <a:gdLst>
                  <a:gd name="T0" fmla="*/ 0 w 208"/>
                  <a:gd name="T1" fmla="*/ 32 h 36"/>
                  <a:gd name="T2" fmla="*/ 0 w 208"/>
                  <a:gd name="T3" fmla="*/ 32 h 36"/>
                  <a:gd name="T4" fmla="*/ 0 w 208"/>
                  <a:gd name="T5" fmla="*/ 34 h 36"/>
                  <a:gd name="T6" fmla="*/ 0 w 208"/>
                  <a:gd name="T7" fmla="*/ 32 h 36"/>
                  <a:gd name="T8" fmla="*/ 40 w 208"/>
                  <a:gd name="T9" fmla="*/ 36 h 36"/>
                  <a:gd name="T10" fmla="*/ 142 w 208"/>
                  <a:gd name="T11" fmla="*/ 36 h 36"/>
                  <a:gd name="T12" fmla="*/ 142 w 208"/>
                  <a:gd name="T13" fmla="*/ 36 h 36"/>
                  <a:gd name="T14" fmla="*/ 208 w 208"/>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36">
                    <a:moveTo>
                      <a:pt x="0" y="32"/>
                    </a:moveTo>
                    <a:lnTo>
                      <a:pt x="0" y="32"/>
                    </a:lnTo>
                    <a:lnTo>
                      <a:pt x="0" y="34"/>
                    </a:lnTo>
                    <a:lnTo>
                      <a:pt x="0" y="32"/>
                    </a:lnTo>
                    <a:lnTo>
                      <a:pt x="40" y="36"/>
                    </a:lnTo>
                    <a:lnTo>
                      <a:pt x="142" y="36"/>
                    </a:lnTo>
                    <a:lnTo>
                      <a:pt x="142" y="36"/>
                    </a:lnTo>
                    <a:lnTo>
                      <a:pt x="208"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5" name="Freeform 349"/>
              <p:cNvSpPr>
                <a:spLocks/>
              </p:cNvSpPr>
              <p:nvPr/>
            </p:nvSpPr>
            <p:spPr bwMode="auto">
              <a:xfrm>
                <a:off x="13444260" y="4688570"/>
                <a:ext cx="19050" cy="50800"/>
              </a:xfrm>
              <a:custGeom>
                <a:avLst/>
                <a:gdLst>
                  <a:gd name="T0" fmla="*/ 30 w 30"/>
                  <a:gd name="T1" fmla="*/ 80 h 80"/>
                  <a:gd name="T2" fmla="*/ 30 w 30"/>
                  <a:gd name="T3" fmla="*/ 80 h 80"/>
                  <a:gd name="T4" fmla="*/ 0 w 30"/>
                  <a:gd name="T5" fmla="*/ 56 h 80"/>
                  <a:gd name="T6" fmla="*/ 6 w 30"/>
                  <a:gd name="T7" fmla="*/ 32 h 80"/>
                  <a:gd name="T8" fmla="*/ 20 w 30"/>
                  <a:gd name="T9" fmla="*/ 0 h 80"/>
                </a:gdLst>
                <a:ahLst/>
                <a:cxnLst>
                  <a:cxn ang="0">
                    <a:pos x="T0" y="T1"/>
                  </a:cxn>
                  <a:cxn ang="0">
                    <a:pos x="T2" y="T3"/>
                  </a:cxn>
                  <a:cxn ang="0">
                    <a:pos x="T4" y="T5"/>
                  </a:cxn>
                  <a:cxn ang="0">
                    <a:pos x="T6" y="T7"/>
                  </a:cxn>
                  <a:cxn ang="0">
                    <a:pos x="T8" y="T9"/>
                  </a:cxn>
                </a:cxnLst>
                <a:rect l="0" t="0" r="r" b="b"/>
                <a:pathLst>
                  <a:path w="30" h="80">
                    <a:moveTo>
                      <a:pt x="30" y="80"/>
                    </a:moveTo>
                    <a:lnTo>
                      <a:pt x="30" y="80"/>
                    </a:lnTo>
                    <a:lnTo>
                      <a:pt x="0" y="56"/>
                    </a:lnTo>
                    <a:lnTo>
                      <a:pt x="6" y="32"/>
                    </a:lnTo>
                    <a:lnTo>
                      <a:pt x="2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6" name="Freeform 350"/>
              <p:cNvSpPr>
                <a:spLocks/>
              </p:cNvSpPr>
              <p:nvPr/>
            </p:nvSpPr>
            <p:spPr bwMode="auto">
              <a:xfrm>
                <a:off x="13444260" y="4688570"/>
                <a:ext cx="12700" cy="35560"/>
              </a:xfrm>
              <a:custGeom>
                <a:avLst/>
                <a:gdLst>
                  <a:gd name="T0" fmla="*/ 0 w 20"/>
                  <a:gd name="T1" fmla="*/ 56 h 56"/>
                  <a:gd name="T2" fmla="*/ 6 w 20"/>
                  <a:gd name="T3" fmla="*/ 32 h 56"/>
                  <a:gd name="T4" fmla="*/ 20 w 20"/>
                  <a:gd name="T5" fmla="*/ 0 h 56"/>
                </a:gdLst>
                <a:ahLst/>
                <a:cxnLst>
                  <a:cxn ang="0">
                    <a:pos x="T0" y="T1"/>
                  </a:cxn>
                  <a:cxn ang="0">
                    <a:pos x="T2" y="T3"/>
                  </a:cxn>
                  <a:cxn ang="0">
                    <a:pos x="T4" y="T5"/>
                  </a:cxn>
                </a:cxnLst>
                <a:rect l="0" t="0" r="r" b="b"/>
                <a:pathLst>
                  <a:path w="20" h="56">
                    <a:moveTo>
                      <a:pt x="0" y="56"/>
                    </a:moveTo>
                    <a:lnTo>
                      <a:pt x="6" y="32"/>
                    </a:lnTo>
                    <a:lnTo>
                      <a:pt x="2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7" name="Line 351"/>
              <p:cNvSpPr>
                <a:spLocks noChangeShapeType="1"/>
              </p:cNvSpPr>
              <p:nvPr/>
            </p:nvSpPr>
            <p:spPr bwMode="auto">
              <a:xfrm flipV="1">
                <a:off x="13580150" y="4666980"/>
                <a:ext cx="10160" cy="635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8" name="Freeform 352"/>
              <p:cNvSpPr>
                <a:spLocks/>
              </p:cNvSpPr>
              <p:nvPr/>
            </p:nvSpPr>
            <p:spPr bwMode="auto">
              <a:xfrm>
                <a:off x="13559830" y="4719050"/>
                <a:ext cx="26670" cy="13970"/>
              </a:xfrm>
              <a:custGeom>
                <a:avLst/>
                <a:gdLst>
                  <a:gd name="T0" fmla="*/ 0 w 42"/>
                  <a:gd name="T1" fmla="*/ 22 h 22"/>
                  <a:gd name="T2" fmla="*/ 0 w 42"/>
                  <a:gd name="T3" fmla="*/ 22 h 22"/>
                  <a:gd name="T4" fmla="*/ 42 w 42"/>
                  <a:gd name="T5" fmla="*/ 0 h 22"/>
                </a:gdLst>
                <a:ahLst/>
                <a:cxnLst>
                  <a:cxn ang="0">
                    <a:pos x="T0" y="T1"/>
                  </a:cxn>
                  <a:cxn ang="0">
                    <a:pos x="T2" y="T3"/>
                  </a:cxn>
                  <a:cxn ang="0">
                    <a:pos x="T4" y="T5"/>
                  </a:cxn>
                </a:cxnLst>
                <a:rect l="0" t="0" r="r" b="b"/>
                <a:pathLst>
                  <a:path w="42" h="22">
                    <a:moveTo>
                      <a:pt x="0" y="22"/>
                    </a:moveTo>
                    <a:lnTo>
                      <a:pt x="0" y="22"/>
                    </a:lnTo>
                    <a:lnTo>
                      <a:pt x="42"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09" name="Freeform 353"/>
              <p:cNvSpPr>
                <a:spLocks/>
              </p:cNvSpPr>
              <p:nvPr/>
            </p:nvSpPr>
            <p:spPr bwMode="auto">
              <a:xfrm>
                <a:off x="13559830" y="4719050"/>
                <a:ext cx="11430" cy="1270"/>
              </a:xfrm>
              <a:custGeom>
                <a:avLst/>
                <a:gdLst>
                  <a:gd name="T0" fmla="*/ 18 w 18"/>
                  <a:gd name="T1" fmla="*/ 0 h 2"/>
                  <a:gd name="T2" fmla="*/ 18 w 18"/>
                  <a:gd name="T3" fmla="*/ 0 h 2"/>
                  <a:gd name="T4" fmla="*/ 0 w 18"/>
                  <a:gd name="T5" fmla="*/ 2 h 2"/>
                </a:gdLst>
                <a:ahLst/>
                <a:cxnLst>
                  <a:cxn ang="0">
                    <a:pos x="T0" y="T1"/>
                  </a:cxn>
                  <a:cxn ang="0">
                    <a:pos x="T2" y="T3"/>
                  </a:cxn>
                  <a:cxn ang="0">
                    <a:pos x="T4" y="T5"/>
                  </a:cxn>
                </a:cxnLst>
                <a:rect l="0" t="0" r="r" b="b"/>
                <a:pathLst>
                  <a:path w="18" h="2">
                    <a:moveTo>
                      <a:pt x="18" y="0"/>
                    </a:moveTo>
                    <a:lnTo>
                      <a:pt x="18" y="0"/>
                    </a:lnTo>
                    <a:lnTo>
                      <a:pt x="0"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0" name="Freeform 354"/>
              <p:cNvSpPr>
                <a:spLocks/>
              </p:cNvSpPr>
              <p:nvPr/>
            </p:nvSpPr>
            <p:spPr bwMode="auto">
              <a:xfrm>
                <a:off x="13571260" y="4717780"/>
                <a:ext cx="109220" cy="12700"/>
              </a:xfrm>
              <a:custGeom>
                <a:avLst/>
                <a:gdLst>
                  <a:gd name="T0" fmla="*/ 172 w 172"/>
                  <a:gd name="T1" fmla="*/ 2 h 20"/>
                  <a:gd name="T2" fmla="*/ 172 w 172"/>
                  <a:gd name="T3" fmla="*/ 2 h 20"/>
                  <a:gd name="T4" fmla="*/ 154 w 172"/>
                  <a:gd name="T5" fmla="*/ 20 h 20"/>
                  <a:gd name="T6" fmla="*/ 132 w 172"/>
                  <a:gd name="T7" fmla="*/ 8 h 20"/>
                  <a:gd name="T8" fmla="*/ 108 w 172"/>
                  <a:gd name="T9" fmla="*/ 0 h 20"/>
                  <a:gd name="T10" fmla="*/ 0 w 172"/>
                  <a:gd name="T11" fmla="*/ 2 h 20"/>
                </a:gdLst>
                <a:ahLst/>
                <a:cxnLst>
                  <a:cxn ang="0">
                    <a:pos x="T0" y="T1"/>
                  </a:cxn>
                  <a:cxn ang="0">
                    <a:pos x="T2" y="T3"/>
                  </a:cxn>
                  <a:cxn ang="0">
                    <a:pos x="T4" y="T5"/>
                  </a:cxn>
                  <a:cxn ang="0">
                    <a:pos x="T6" y="T7"/>
                  </a:cxn>
                  <a:cxn ang="0">
                    <a:pos x="T8" y="T9"/>
                  </a:cxn>
                  <a:cxn ang="0">
                    <a:pos x="T10" y="T11"/>
                  </a:cxn>
                </a:cxnLst>
                <a:rect l="0" t="0" r="r" b="b"/>
                <a:pathLst>
                  <a:path w="172" h="20">
                    <a:moveTo>
                      <a:pt x="172" y="2"/>
                    </a:moveTo>
                    <a:lnTo>
                      <a:pt x="172" y="2"/>
                    </a:lnTo>
                    <a:lnTo>
                      <a:pt x="154" y="20"/>
                    </a:lnTo>
                    <a:lnTo>
                      <a:pt x="132" y="8"/>
                    </a:lnTo>
                    <a:lnTo>
                      <a:pt x="108" y="0"/>
                    </a:lnTo>
                    <a:lnTo>
                      <a:pt x="0"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1" name="Freeform 355"/>
              <p:cNvSpPr>
                <a:spLocks/>
              </p:cNvSpPr>
              <p:nvPr/>
            </p:nvSpPr>
            <p:spPr bwMode="auto">
              <a:xfrm>
                <a:off x="13596660" y="4719050"/>
                <a:ext cx="36830" cy="26670"/>
              </a:xfrm>
              <a:custGeom>
                <a:avLst/>
                <a:gdLst>
                  <a:gd name="T0" fmla="*/ 0 w 58"/>
                  <a:gd name="T1" fmla="*/ 0 h 42"/>
                  <a:gd name="T2" fmla="*/ 50 w 58"/>
                  <a:gd name="T3" fmla="*/ 32 h 42"/>
                  <a:gd name="T4" fmla="*/ 58 w 58"/>
                  <a:gd name="T5" fmla="*/ 42 h 42"/>
                </a:gdLst>
                <a:ahLst/>
                <a:cxnLst>
                  <a:cxn ang="0">
                    <a:pos x="T0" y="T1"/>
                  </a:cxn>
                  <a:cxn ang="0">
                    <a:pos x="T2" y="T3"/>
                  </a:cxn>
                  <a:cxn ang="0">
                    <a:pos x="T4" y="T5"/>
                  </a:cxn>
                </a:cxnLst>
                <a:rect l="0" t="0" r="r" b="b"/>
                <a:pathLst>
                  <a:path w="58" h="42">
                    <a:moveTo>
                      <a:pt x="0" y="0"/>
                    </a:moveTo>
                    <a:lnTo>
                      <a:pt x="50" y="32"/>
                    </a:lnTo>
                    <a:lnTo>
                      <a:pt x="58" y="4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2" name="Freeform 356"/>
              <p:cNvSpPr>
                <a:spLocks/>
              </p:cNvSpPr>
              <p:nvPr/>
            </p:nvSpPr>
            <p:spPr bwMode="auto">
              <a:xfrm>
                <a:off x="13676670" y="4762230"/>
                <a:ext cx="49530" cy="17780"/>
              </a:xfrm>
              <a:custGeom>
                <a:avLst/>
                <a:gdLst>
                  <a:gd name="T0" fmla="*/ 0 w 78"/>
                  <a:gd name="T1" fmla="*/ 0 h 28"/>
                  <a:gd name="T2" fmla="*/ 68 w 78"/>
                  <a:gd name="T3" fmla="*/ 26 h 28"/>
                  <a:gd name="T4" fmla="*/ 78 w 78"/>
                  <a:gd name="T5" fmla="*/ 28 h 28"/>
                </a:gdLst>
                <a:ahLst/>
                <a:cxnLst>
                  <a:cxn ang="0">
                    <a:pos x="T0" y="T1"/>
                  </a:cxn>
                  <a:cxn ang="0">
                    <a:pos x="T2" y="T3"/>
                  </a:cxn>
                  <a:cxn ang="0">
                    <a:pos x="T4" y="T5"/>
                  </a:cxn>
                </a:cxnLst>
                <a:rect l="0" t="0" r="r" b="b"/>
                <a:pathLst>
                  <a:path w="78" h="28">
                    <a:moveTo>
                      <a:pt x="0" y="0"/>
                    </a:moveTo>
                    <a:lnTo>
                      <a:pt x="68" y="26"/>
                    </a:lnTo>
                    <a:lnTo>
                      <a:pt x="78" y="2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3" name="Freeform 358"/>
              <p:cNvSpPr>
                <a:spLocks/>
              </p:cNvSpPr>
              <p:nvPr/>
            </p:nvSpPr>
            <p:spPr bwMode="auto">
              <a:xfrm>
                <a:off x="13695720" y="4666980"/>
                <a:ext cx="43180" cy="45720"/>
              </a:xfrm>
              <a:custGeom>
                <a:avLst/>
                <a:gdLst>
                  <a:gd name="T0" fmla="*/ 68 w 68"/>
                  <a:gd name="T1" fmla="*/ 72 h 72"/>
                  <a:gd name="T2" fmla="*/ 46 w 68"/>
                  <a:gd name="T3" fmla="*/ 56 h 72"/>
                  <a:gd name="T4" fmla="*/ 32 w 68"/>
                  <a:gd name="T5" fmla="*/ 40 h 72"/>
                  <a:gd name="T6" fmla="*/ 6 w 68"/>
                  <a:gd name="T7" fmla="*/ 6 h 72"/>
                  <a:gd name="T8" fmla="*/ 0 w 68"/>
                  <a:gd name="T9" fmla="*/ 0 h 72"/>
                </a:gdLst>
                <a:ahLst/>
                <a:cxnLst>
                  <a:cxn ang="0">
                    <a:pos x="T0" y="T1"/>
                  </a:cxn>
                  <a:cxn ang="0">
                    <a:pos x="T2" y="T3"/>
                  </a:cxn>
                  <a:cxn ang="0">
                    <a:pos x="T4" y="T5"/>
                  </a:cxn>
                  <a:cxn ang="0">
                    <a:pos x="T6" y="T7"/>
                  </a:cxn>
                  <a:cxn ang="0">
                    <a:pos x="T8" y="T9"/>
                  </a:cxn>
                </a:cxnLst>
                <a:rect l="0" t="0" r="r" b="b"/>
                <a:pathLst>
                  <a:path w="68" h="72">
                    <a:moveTo>
                      <a:pt x="68" y="72"/>
                    </a:moveTo>
                    <a:lnTo>
                      <a:pt x="46" y="56"/>
                    </a:lnTo>
                    <a:lnTo>
                      <a:pt x="32" y="40"/>
                    </a:lnTo>
                    <a:lnTo>
                      <a:pt x="6" y="6"/>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4" name="Freeform 359"/>
              <p:cNvSpPr>
                <a:spLocks/>
              </p:cNvSpPr>
              <p:nvPr/>
            </p:nvSpPr>
            <p:spPr bwMode="auto">
              <a:xfrm>
                <a:off x="13657620" y="4664440"/>
                <a:ext cx="15240" cy="10160"/>
              </a:xfrm>
              <a:custGeom>
                <a:avLst/>
                <a:gdLst>
                  <a:gd name="T0" fmla="*/ 24 w 24"/>
                  <a:gd name="T1" fmla="*/ 0 h 16"/>
                  <a:gd name="T2" fmla="*/ 22 w 24"/>
                  <a:gd name="T3" fmla="*/ 2 h 16"/>
                  <a:gd name="T4" fmla="*/ 0 w 24"/>
                  <a:gd name="T5" fmla="*/ 16 h 16"/>
                </a:gdLst>
                <a:ahLst/>
                <a:cxnLst>
                  <a:cxn ang="0">
                    <a:pos x="T0" y="T1"/>
                  </a:cxn>
                  <a:cxn ang="0">
                    <a:pos x="T2" y="T3"/>
                  </a:cxn>
                  <a:cxn ang="0">
                    <a:pos x="T4" y="T5"/>
                  </a:cxn>
                </a:cxnLst>
                <a:rect l="0" t="0" r="r" b="b"/>
                <a:pathLst>
                  <a:path w="24" h="16">
                    <a:moveTo>
                      <a:pt x="24" y="0"/>
                    </a:moveTo>
                    <a:lnTo>
                      <a:pt x="22" y="2"/>
                    </a:lnTo>
                    <a:lnTo>
                      <a:pt x="0" y="1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5" name="Freeform 360"/>
              <p:cNvSpPr>
                <a:spLocks/>
              </p:cNvSpPr>
              <p:nvPr/>
            </p:nvSpPr>
            <p:spPr bwMode="auto">
              <a:xfrm>
                <a:off x="13590310" y="4655550"/>
                <a:ext cx="41910" cy="13970"/>
              </a:xfrm>
              <a:custGeom>
                <a:avLst/>
                <a:gdLst>
                  <a:gd name="T0" fmla="*/ 66 w 66"/>
                  <a:gd name="T1" fmla="*/ 22 h 22"/>
                  <a:gd name="T2" fmla="*/ 54 w 66"/>
                  <a:gd name="T3" fmla="*/ 0 h 22"/>
                  <a:gd name="T4" fmla="*/ 4 w 66"/>
                  <a:gd name="T5" fmla="*/ 12 h 22"/>
                  <a:gd name="T6" fmla="*/ 0 w 66"/>
                  <a:gd name="T7" fmla="*/ 18 h 22"/>
                </a:gdLst>
                <a:ahLst/>
                <a:cxnLst>
                  <a:cxn ang="0">
                    <a:pos x="T0" y="T1"/>
                  </a:cxn>
                  <a:cxn ang="0">
                    <a:pos x="T2" y="T3"/>
                  </a:cxn>
                  <a:cxn ang="0">
                    <a:pos x="T4" y="T5"/>
                  </a:cxn>
                  <a:cxn ang="0">
                    <a:pos x="T6" y="T7"/>
                  </a:cxn>
                </a:cxnLst>
                <a:rect l="0" t="0" r="r" b="b"/>
                <a:pathLst>
                  <a:path w="66" h="22">
                    <a:moveTo>
                      <a:pt x="66" y="22"/>
                    </a:moveTo>
                    <a:lnTo>
                      <a:pt x="54" y="0"/>
                    </a:lnTo>
                    <a:lnTo>
                      <a:pt x="4" y="12"/>
                    </a:lnTo>
                    <a:lnTo>
                      <a:pt x="0" y="1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6" name="Line 361"/>
              <p:cNvSpPr>
                <a:spLocks noChangeShapeType="1"/>
              </p:cNvSpPr>
              <p:nvPr/>
            </p:nvSpPr>
            <p:spPr bwMode="auto">
              <a:xfrm flipH="1">
                <a:off x="13547130" y="4673330"/>
                <a:ext cx="33020" cy="1778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7" name="Freeform 362"/>
              <p:cNvSpPr>
                <a:spLocks/>
              </p:cNvSpPr>
              <p:nvPr/>
            </p:nvSpPr>
            <p:spPr bwMode="auto">
              <a:xfrm>
                <a:off x="13576340" y="4655550"/>
                <a:ext cx="55880" cy="31750"/>
              </a:xfrm>
              <a:custGeom>
                <a:avLst/>
                <a:gdLst>
                  <a:gd name="T0" fmla="*/ 0 w 88"/>
                  <a:gd name="T1" fmla="*/ 50 h 50"/>
                  <a:gd name="T2" fmla="*/ 0 w 88"/>
                  <a:gd name="T3" fmla="*/ 50 h 50"/>
                  <a:gd name="T4" fmla="*/ 26 w 88"/>
                  <a:gd name="T5" fmla="*/ 12 h 50"/>
                  <a:gd name="T6" fmla="*/ 76 w 88"/>
                  <a:gd name="T7" fmla="*/ 0 h 50"/>
                  <a:gd name="T8" fmla="*/ 88 w 88"/>
                  <a:gd name="T9" fmla="*/ 22 h 50"/>
                </a:gdLst>
                <a:ahLst/>
                <a:cxnLst>
                  <a:cxn ang="0">
                    <a:pos x="T0" y="T1"/>
                  </a:cxn>
                  <a:cxn ang="0">
                    <a:pos x="T2" y="T3"/>
                  </a:cxn>
                  <a:cxn ang="0">
                    <a:pos x="T4" y="T5"/>
                  </a:cxn>
                  <a:cxn ang="0">
                    <a:pos x="T6" y="T7"/>
                  </a:cxn>
                  <a:cxn ang="0">
                    <a:pos x="T8" y="T9"/>
                  </a:cxn>
                </a:cxnLst>
                <a:rect l="0" t="0" r="r" b="b"/>
                <a:pathLst>
                  <a:path w="88" h="50">
                    <a:moveTo>
                      <a:pt x="0" y="50"/>
                    </a:moveTo>
                    <a:lnTo>
                      <a:pt x="0" y="50"/>
                    </a:lnTo>
                    <a:lnTo>
                      <a:pt x="26" y="12"/>
                    </a:lnTo>
                    <a:lnTo>
                      <a:pt x="76" y="0"/>
                    </a:lnTo>
                    <a:lnTo>
                      <a:pt x="88" y="2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8" name="Freeform 363"/>
              <p:cNvSpPr>
                <a:spLocks/>
              </p:cNvSpPr>
              <p:nvPr/>
            </p:nvSpPr>
            <p:spPr bwMode="auto">
              <a:xfrm>
                <a:off x="13611900" y="4670790"/>
                <a:ext cx="15240" cy="2540"/>
              </a:xfrm>
              <a:custGeom>
                <a:avLst/>
                <a:gdLst>
                  <a:gd name="T0" fmla="*/ 0 w 24"/>
                  <a:gd name="T1" fmla="*/ 4 h 4"/>
                  <a:gd name="T2" fmla="*/ 0 w 24"/>
                  <a:gd name="T3" fmla="*/ 4 h 4"/>
                  <a:gd name="T4" fmla="*/ 24 w 24"/>
                  <a:gd name="T5" fmla="*/ 0 h 4"/>
                </a:gdLst>
                <a:ahLst/>
                <a:cxnLst>
                  <a:cxn ang="0">
                    <a:pos x="T0" y="T1"/>
                  </a:cxn>
                  <a:cxn ang="0">
                    <a:pos x="T2" y="T3"/>
                  </a:cxn>
                  <a:cxn ang="0">
                    <a:pos x="T4" y="T5"/>
                  </a:cxn>
                </a:cxnLst>
                <a:rect l="0" t="0" r="r" b="b"/>
                <a:pathLst>
                  <a:path w="24" h="4">
                    <a:moveTo>
                      <a:pt x="0" y="4"/>
                    </a:moveTo>
                    <a:lnTo>
                      <a:pt x="0" y="4"/>
                    </a:lnTo>
                    <a:lnTo>
                      <a:pt x="24"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9" name="Freeform 364"/>
              <p:cNvSpPr>
                <a:spLocks/>
              </p:cNvSpPr>
              <p:nvPr/>
            </p:nvSpPr>
            <p:spPr bwMode="auto">
              <a:xfrm>
                <a:off x="13624600" y="4660630"/>
                <a:ext cx="39370" cy="15240"/>
              </a:xfrm>
              <a:custGeom>
                <a:avLst/>
                <a:gdLst>
                  <a:gd name="T0" fmla="*/ 0 w 62"/>
                  <a:gd name="T1" fmla="*/ 16 h 24"/>
                  <a:gd name="T2" fmla="*/ 0 w 62"/>
                  <a:gd name="T3" fmla="*/ 16 h 24"/>
                  <a:gd name="T4" fmla="*/ 62 w 62"/>
                  <a:gd name="T5" fmla="*/ 0 h 24"/>
                  <a:gd name="T6" fmla="*/ 50 w 62"/>
                  <a:gd name="T7" fmla="*/ 24 h 24"/>
                </a:gdLst>
                <a:ahLst/>
                <a:cxnLst>
                  <a:cxn ang="0">
                    <a:pos x="T0" y="T1"/>
                  </a:cxn>
                  <a:cxn ang="0">
                    <a:pos x="T2" y="T3"/>
                  </a:cxn>
                  <a:cxn ang="0">
                    <a:pos x="T4" y="T5"/>
                  </a:cxn>
                  <a:cxn ang="0">
                    <a:pos x="T6" y="T7"/>
                  </a:cxn>
                </a:cxnLst>
                <a:rect l="0" t="0" r="r" b="b"/>
                <a:pathLst>
                  <a:path w="62" h="24">
                    <a:moveTo>
                      <a:pt x="0" y="16"/>
                    </a:moveTo>
                    <a:lnTo>
                      <a:pt x="0" y="16"/>
                    </a:lnTo>
                    <a:lnTo>
                      <a:pt x="62" y="0"/>
                    </a:lnTo>
                    <a:lnTo>
                      <a:pt x="50" y="2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0" name="Freeform 365"/>
              <p:cNvSpPr>
                <a:spLocks/>
              </p:cNvSpPr>
              <p:nvPr/>
            </p:nvSpPr>
            <p:spPr bwMode="auto">
              <a:xfrm>
                <a:off x="13660160" y="4694920"/>
                <a:ext cx="15240" cy="8890"/>
              </a:xfrm>
              <a:custGeom>
                <a:avLst/>
                <a:gdLst>
                  <a:gd name="T0" fmla="*/ 24 w 24"/>
                  <a:gd name="T1" fmla="*/ 14 h 14"/>
                  <a:gd name="T2" fmla="*/ 24 w 24"/>
                  <a:gd name="T3" fmla="*/ 14 h 14"/>
                  <a:gd name="T4" fmla="*/ 0 w 24"/>
                  <a:gd name="T5" fmla="*/ 0 h 14"/>
                </a:gdLst>
                <a:ahLst/>
                <a:cxnLst>
                  <a:cxn ang="0">
                    <a:pos x="T0" y="T1"/>
                  </a:cxn>
                  <a:cxn ang="0">
                    <a:pos x="T2" y="T3"/>
                  </a:cxn>
                  <a:cxn ang="0">
                    <a:pos x="T4" y="T5"/>
                  </a:cxn>
                </a:cxnLst>
                <a:rect l="0" t="0" r="r" b="b"/>
                <a:pathLst>
                  <a:path w="24" h="14">
                    <a:moveTo>
                      <a:pt x="24" y="14"/>
                    </a:moveTo>
                    <a:lnTo>
                      <a:pt x="24" y="14"/>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1" name="Freeform 366"/>
              <p:cNvSpPr>
                <a:spLocks/>
              </p:cNvSpPr>
              <p:nvPr/>
            </p:nvSpPr>
            <p:spPr bwMode="auto">
              <a:xfrm>
                <a:off x="13652540" y="4668250"/>
                <a:ext cx="10160" cy="46990"/>
              </a:xfrm>
              <a:custGeom>
                <a:avLst/>
                <a:gdLst>
                  <a:gd name="T0" fmla="*/ 16 w 16"/>
                  <a:gd name="T1" fmla="*/ 74 h 74"/>
                  <a:gd name="T2" fmla="*/ 16 w 16"/>
                  <a:gd name="T3" fmla="*/ 74 h 74"/>
                  <a:gd name="T4" fmla="*/ 10 w 16"/>
                  <a:gd name="T5" fmla="*/ 20 h 74"/>
                  <a:gd name="T6" fmla="*/ 0 w 16"/>
                  <a:gd name="T7" fmla="*/ 0 h 74"/>
                  <a:gd name="T8" fmla="*/ 0 w 16"/>
                  <a:gd name="T9" fmla="*/ 0 h 74"/>
                </a:gdLst>
                <a:ahLst/>
                <a:cxnLst>
                  <a:cxn ang="0">
                    <a:pos x="T0" y="T1"/>
                  </a:cxn>
                  <a:cxn ang="0">
                    <a:pos x="T2" y="T3"/>
                  </a:cxn>
                  <a:cxn ang="0">
                    <a:pos x="T4" y="T5"/>
                  </a:cxn>
                  <a:cxn ang="0">
                    <a:pos x="T6" y="T7"/>
                  </a:cxn>
                  <a:cxn ang="0">
                    <a:pos x="T8" y="T9"/>
                  </a:cxn>
                </a:cxnLst>
                <a:rect l="0" t="0" r="r" b="b"/>
                <a:pathLst>
                  <a:path w="16" h="74">
                    <a:moveTo>
                      <a:pt x="16" y="74"/>
                    </a:moveTo>
                    <a:lnTo>
                      <a:pt x="16" y="74"/>
                    </a:lnTo>
                    <a:lnTo>
                      <a:pt x="10" y="20"/>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2" name="Freeform 367"/>
              <p:cNvSpPr>
                <a:spLocks/>
              </p:cNvSpPr>
              <p:nvPr/>
            </p:nvSpPr>
            <p:spPr bwMode="auto">
              <a:xfrm>
                <a:off x="13628410" y="473937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3" name="Line 368"/>
              <p:cNvSpPr>
                <a:spLocks noChangeShapeType="1"/>
              </p:cNvSpPr>
              <p:nvPr/>
            </p:nvSpPr>
            <p:spPr bwMode="auto">
              <a:xfrm>
                <a:off x="13633490" y="4758420"/>
                <a:ext cx="1270" cy="254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4" name="Freeform 372"/>
              <p:cNvSpPr>
                <a:spLocks/>
              </p:cNvSpPr>
              <p:nvPr/>
            </p:nvSpPr>
            <p:spPr bwMode="auto">
              <a:xfrm>
                <a:off x="13601740" y="4825730"/>
                <a:ext cx="5080" cy="7620"/>
              </a:xfrm>
              <a:custGeom>
                <a:avLst/>
                <a:gdLst>
                  <a:gd name="T0" fmla="*/ 0 w 8"/>
                  <a:gd name="T1" fmla="*/ 0 h 12"/>
                  <a:gd name="T2" fmla="*/ 8 w 8"/>
                  <a:gd name="T3" fmla="*/ 12 h 12"/>
                  <a:gd name="T4" fmla="*/ 8 w 8"/>
                  <a:gd name="T5" fmla="*/ 12 h 12"/>
                </a:gdLst>
                <a:ahLst/>
                <a:cxnLst>
                  <a:cxn ang="0">
                    <a:pos x="T0" y="T1"/>
                  </a:cxn>
                  <a:cxn ang="0">
                    <a:pos x="T2" y="T3"/>
                  </a:cxn>
                  <a:cxn ang="0">
                    <a:pos x="T4" y="T5"/>
                  </a:cxn>
                </a:cxnLst>
                <a:rect l="0" t="0" r="r" b="b"/>
                <a:pathLst>
                  <a:path w="8" h="12">
                    <a:moveTo>
                      <a:pt x="0" y="0"/>
                    </a:moveTo>
                    <a:lnTo>
                      <a:pt x="8" y="12"/>
                    </a:lnTo>
                    <a:lnTo>
                      <a:pt x="8" y="1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5" name="Freeform 369"/>
              <p:cNvSpPr>
                <a:spLocks/>
              </p:cNvSpPr>
              <p:nvPr/>
            </p:nvSpPr>
            <p:spPr bwMode="auto">
              <a:xfrm>
                <a:off x="13630950" y="4792710"/>
                <a:ext cx="24130" cy="15240"/>
              </a:xfrm>
              <a:custGeom>
                <a:avLst/>
                <a:gdLst>
                  <a:gd name="T0" fmla="*/ 38 w 38"/>
                  <a:gd name="T1" fmla="*/ 24 h 24"/>
                  <a:gd name="T2" fmla="*/ 38 w 38"/>
                  <a:gd name="T3" fmla="*/ 24 h 24"/>
                  <a:gd name="T4" fmla="*/ 20 w 38"/>
                  <a:gd name="T5" fmla="*/ 14 h 24"/>
                  <a:gd name="T6" fmla="*/ 0 w 38"/>
                  <a:gd name="T7" fmla="*/ 0 h 24"/>
                  <a:gd name="T8" fmla="*/ 22 w 38"/>
                  <a:gd name="T9" fmla="*/ 4 h 24"/>
                  <a:gd name="T10" fmla="*/ 22 w 38"/>
                  <a:gd name="T11" fmla="*/ 4 h 24"/>
                </a:gdLst>
                <a:ahLst/>
                <a:cxnLst>
                  <a:cxn ang="0">
                    <a:pos x="T0" y="T1"/>
                  </a:cxn>
                  <a:cxn ang="0">
                    <a:pos x="T2" y="T3"/>
                  </a:cxn>
                  <a:cxn ang="0">
                    <a:pos x="T4" y="T5"/>
                  </a:cxn>
                  <a:cxn ang="0">
                    <a:pos x="T6" y="T7"/>
                  </a:cxn>
                  <a:cxn ang="0">
                    <a:pos x="T8" y="T9"/>
                  </a:cxn>
                  <a:cxn ang="0">
                    <a:pos x="T10" y="T11"/>
                  </a:cxn>
                </a:cxnLst>
                <a:rect l="0" t="0" r="r" b="b"/>
                <a:pathLst>
                  <a:path w="38" h="24">
                    <a:moveTo>
                      <a:pt x="38" y="24"/>
                    </a:moveTo>
                    <a:lnTo>
                      <a:pt x="38" y="24"/>
                    </a:lnTo>
                    <a:lnTo>
                      <a:pt x="20" y="14"/>
                    </a:lnTo>
                    <a:lnTo>
                      <a:pt x="0" y="0"/>
                    </a:lnTo>
                    <a:lnTo>
                      <a:pt x="22" y="4"/>
                    </a:lnTo>
                    <a:lnTo>
                      <a:pt x="22" y="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6" name="Freeform 370"/>
              <p:cNvSpPr>
                <a:spLocks/>
              </p:cNvSpPr>
              <p:nvPr/>
            </p:nvSpPr>
            <p:spPr bwMode="auto">
              <a:xfrm>
                <a:off x="13545860" y="4796520"/>
                <a:ext cx="90170" cy="7620"/>
              </a:xfrm>
              <a:custGeom>
                <a:avLst/>
                <a:gdLst>
                  <a:gd name="T0" fmla="*/ 142 w 142"/>
                  <a:gd name="T1" fmla="*/ 0 h 12"/>
                  <a:gd name="T2" fmla="*/ 130 w 142"/>
                  <a:gd name="T3" fmla="*/ 0 h 12"/>
                  <a:gd name="T4" fmla="*/ 110 w 142"/>
                  <a:gd name="T5" fmla="*/ 4 h 12"/>
                  <a:gd name="T6" fmla="*/ 0 w 142"/>
                  <a:gd name="T7" fmla="*/ 12 h 12"/>
                  <a:gd name="T8" fmla="*/ 0 w 142"/>
                  <a:gd name="T9" fmla="*/ 12 h 12"/>
                </a:gdLst>
                <a:ahLst/>
                <a:cxnLst>
                  <a:cxn ang="0">
                    <a:pos x="T0" y="T1"/>
                  </a:cxn>
                  <a:cxn ang="0">
                    <a:pos x="T2" y="T3"/>
                  </a:cxn>
                  <a:cxn ang="0">
                    <a:pos x="T4" y="T5"/>
                  </a:cxn>
                  <a:cxn ang="0">
                    <a:pos x="T6" y="T7"/>
                  </a:cxn>
                  <a:cxn ang="0">
                    <a:pos x="T8" y="T9"/>
                  </a:cxn>
                </a:cxnLst>
                <a:rect l="0" t="0" r="r" b="b"/>
                <a:pathLst>
                  <a:path w="142" h="12">
                    <a:moveTo>
                      <a:pt x="142" y="0"/>
                    </a:moveTo>
                    <a:lnTo>
                      <a:pt x="130" y="0"/>
                    </a:lnTo>
                    <a:lnTo>
                      <a:pt x="110" y="4"/>
                    </a:lnTo>
                    <a:lnTo>
                      <a:pt x="0" y="12"/>
                    </a:lnTo>
                    <a:lnTo>
                      <a:pt x="0" y="1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7" name="Line 371"/>
              <p:cNvSpPr>
                <a:spLocks noChangeShapeType="1"/>
              </p:cNvSpPr>
              <p:nvPr/>
            </p:nvSpPr>
            <p:spPr bwMode="auto">
              <a:xfrm>
                <a:off x="13567450" y="4801600"/>
                <a:ext cx="24130" cy="1651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8" name="Freeform 374"/>
              <p:cNvSpPr>
                <a:spLocks/>
              </p:cNvSpPr>
              <p:nvPr/>
            </p:nvSpPr>
            <p:spPr bwMode="auto">
              <a:xfrm>
                <a:off x="13605550" y="4833350"/>
                <a:ext cx="16510" cy="6350"/>
              </a:xfrm>
              <a:custGeom>
                <a:avLst/>
                <a:gdLst>
                  <a:gd name="T0" fmla="*/ 14 w 26"/>
                  <a:gd name="T1" fmla="*/ 10 h 10"/>
                  <a:gd name="T2" fmla="*/ 0 w 26"/>
                  <a:gd name="T3" fmla="*/ 4 h 10"/>
                  <a:gd name="T4" fmla="*/ 2 w 26"/>
                  <a:gd name="T5" fmla="*/ 0 h 10"/>
                  <a:gd name="T6" fmla="*/ 26 w 26"/>
                  <a:gd name="T7" fmla="*/ 10 h 10"/>
                </a:gdLst>
                <a:ahLst/>
                <a:cxnLst>
                  <a:cxn ang="0">
                    <a:pos x="T0" y="T1"/>
                  </a:cxn>
                  <a:cxn ang="0">
                    <a:pos x="T2" y="T3"/>
                  </a:cxn>
                  <a:cxn ang="0">
                    <a:pos x="T4" y="T5"/>
                  </a:cxn>
                  <a:cxn ang="0">
                    <a:pos x="T6" y="T7"/>
                  </a:cxn>
                </a:cxnLst>
                <a:rect l="0" t="0" r="r" b="b"/>
                <a:pathLst>
                  <a:path w="26" h="10">
                    <a:moveTo>
                      <a:pt x="14" y="10"/>
                    </a:moveTo>
                    <a:lnTo>
                      <a:pt x="0" y="4"/>
                    </a:lnTo>
                    <a:lnTo>
                      <a:pt x="2" y="0"/>
                    </a:lnTo>
                    <a:lnTo>
                      <a:pt x="26" y="1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9" name="Freeform 373"/>
              <p:cNvSpPr>
                <a:spLocks/>
              </p:cNvSpPr>
              <p:nvPr/>
            </p:nvSpPr>
            <p:spPr bwMode="auto">
              <a:xfrm>
                <a:off x="13698260" y="4804140"/>
                <a:ext cx="19050" cy="66040"/>
              </a:xfrm>
              <a:custGeom>
                <a:avLst/>
                <a:gdLst>
                  <a:gd name="T0" fmla="*/ 0 w 30"/>
                  <a:gd name="T1" fmla="*/ 104 h 104"/>
                  <a:gd name="T2" fmla="*/ 0 w 30"/>
                  <a:gd name="T3" fmla="*/ 104 h 104"/>
                  <a:gd name="T4" fmla="*/ 0 w 30"/>
                  <a:gd name="T5" fmla="*/ 104 h 104"/>
                  <a:gd name="T6" fmla="*/ 30 w 30"/>
                  <a:gd name="T7" fmla="*/ 2 h 104"/>
                  <a:gd name="T8" fmla="*/ 24 w 30"/>
                  <a:gd name="T9" fmla="*/ 0 h 104"/>
                </a:gdLst>
                <a:ahLst/>
                <a:cxnLst>
                  <a:cxn ang="0">
                    <a:pos x="T0" y="T1"/>
                  </a:cxn>
                  <a:cxn ang="0">
                    <a:pos x="T2" y="T3"/>
                  </a:cxn>
                  <a:cxn ang="0">
                    <a:pos x="T4" y="T5"/>
                  </a:cxn>
                  <a:cxn ang="0">
                    <a:pos x="T6" y="T7"/>
                  </a:cxn>
                  <a:cxn ang="0">
                    <a:pos x="T8" y="T9"/>
                  </a:cxn>
                </a:cxnLst>
                <a:rect l="0" t="0" r="r" b="b"/>
                <a:pathLst>
                  <a:path w="30" h="104">
                    <a:moveTo>
                      <a:pt x="0" y="104"/>
                    </a:moveTo>
                    <a:lnTo>
                      <a:pt x="0" y="104"/>
                    </a:lnTo>
                    <a:lnTo>
                      <a:pt x="0" y="104"/>
                    </a:lnTo>
                    <a:lnTo>
                      <a:pt x="30" y="2"/>
                    </a:lnTo>
                    <a:lnTo>
                      <a:pt x="24"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0" name="Line 375"/>
              <p:cNvSpPr>
                <a:spLocks noChangeShapeType="1"/>
              </p:cNvSpPr>
              <p:nvPr/>
            </p:nvSpPr>
            <p:spPr bwMode="auto">
              <a:xfrm flipH="1" flipV="1">
                <a:off x="13637300" y="4848590"/>
                <a:ext cx="46990" cy="1778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1" name="Freeform 376"/>
              <p:cNvSpPr>
                <a:spLocks/>
              </p:cNvSpPr>
              <p:nvPr/>
            </p:nvSpPr>
            <p:spPr bwMode="auto">
              <a:xfrm>
                <a:off x="13634760" y="4844780"/>
                <a:ext cx="63500" cy="25400"/>
              </a:xfrm>
              <a:custGeom>
                <a:avLst/>
                <a:gdLst>
                  <a:gd name="T0" fmla="*/ 0 w 100"/>
                  <a:gd name="T1" fmla="*/ 0 h 40"/>
                  <a:gd name="T2" fmla="*/ 90 w 100"/>
                  <a:gd name="T3" fmla="*/ 38 h 40"/>
                  <a:gd name="T4" fmla="*/ 100 w 100"/>
                  <a:gd name="T5" fmla="*/ 40 h 40"/>
                </a:gdLst>
                <a:ahLst/>
                <a:cxnLst>
                  <a:cxn ang="0">
                    <a:pos x="T0" y="T1"/>
                  </a:cxn>
                  <a:cxn ang="0">
                    <a:pos x="T2" y="T3"/>
                  </a:cxn>
                  <a:cxn ang="0">
                    <a:pos x="T4" y="T5"/>
                  </a:cxn>
                </a:cxnLst>
                <a:rect l="0" t="0" r="r" b="b"/>
                <a:pathLst>
                  <a:path w="100" h="40">
                    <a:moveTo>
                      <a:pt x="0" y="0"/>
                    </a:moveTo>
                    <a:lnTo>
                      <a:pt x="90" y="38"/>
                    </a:lnTo>
                    <a:lnTo>
                      <a:pt x="100" y="4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2" name="Freeform 377"/>
              <p:cNvSpPr>
                <a:spLocks/>
              </p:cNvSpPr>
              <p:nvPr/>
            </p:nvSpPr>
            <p:spPr bwMode="auto">
              <a:xfrm>
                <a:off x="13669050" y="4753340"/>
                <a:ext cx="44450" cy="50800"/>
              </a:xfrm>
              <a:custGeom>
                <a:avLst/>
                <a:gdLst>
                  <a:gd name="T0" fmla="*/ 70 w 70"/>
                  <a:gd name="T1" fmla="*/ 80 h 80"/>
                  <a:gd name="T2" fmla="*/ 70 w 70"/>
                  <a:gd name="T3" fmla="*/ 80 h 80"/>
                  <a:gd name="T4" fmla="*/ 48 w 70"/>
                  <a:gd name="T5" fmla="*/ 62 h 80"/>
                  <a:gd name="T6" fmla="*/ 34 w 70"/>
                  <a:gd name="T7" fmla="*/ 46 h 80"/>
                  <a:gd name="T8" fmla="*/ 10 w 70"/>
                  <a:gd name="T9" fmla="*/ 10 h 80"/>
                  <a:gd name="T10" fmla="*/ 0 w 70"/>
                  <a:gd name="T11" fmla="*/ 0 h 80"/>
                </a:gdLst>
                <a:ahLst/>
                <a:cxnLst>
                  <a:cxn ang="0">
                    <a:pos x="T0" y="T1"/>
                  </a:cxn>
                  <a:cxn ang="0">
                    <a:pos x="T2" y="T3"/>
                  </a:cxn>
                  <a:cxn ang="0">
                    <a:pos x="T4" y="T5"/>
                  </a:cxn>
                  <a:cxn ang="0">
                    <a:pos x="T6" y="T7"/>
                  </a:cxn>
                  <a:cxn ang="0">
                    <a:pos x="T8" y="T9"/>
                  </a:cxn>
                  <a:cxn ang="0">
                    <a:pos x="T10" y="T11"/>
                  </a:cxn>
                </a:cxnLst>
                <a:rect l="0" t="0" r="r" b="b"/>
                <a:pathLst>
                  <a:path w="70" h="80">
                    <a:moveTo>
                      <a:pt x="70" y="80"/>
                    </a:moveTo>
                    <a:lnTo>
                      <a:pt x="70" y="80"/>
                    </a:lnTo>
                    <a:lnTo>
                      <a:pt x="48" y="62"/>
                    </a:lnTo>
                    <a:lnTo>
                      <a:pt x="34" y="46"/>
                    </a:lnTo>
                    <a:lnTo>
                      <a:pt x="10" y="1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3" name="Freeform 379"/>
              <p:cNvSpPr>
                <a:spLocks/>
              </p:cNvSpPr>
              <p:nvPr/>
            </p:nvSpPr>
            <p:spPr bwMode="auto">
              <a:xfrm>
                <a:off x="13636030" y="4771120"/>
                <a:ext cx="1270" cy="2540"/>
              </a:xfrm>
              <a:custGeom>
                <a:avLst/>
                <a:gdLst>
                  <a:gd name="T0" fmla="*/ 2 w 2"/>
                  <a:gd name="T1" fmla="*/ 4 h 4"/>
                  <a:gd name="T2" fmla="*/ 2 w 2"/>
                  <a:gd name="T3" fmla="*/ 4 h 4"/>
                  <a:gd name="T4" fmla="*/ 0 w 2"/>
                  <a:gd name="T5" fmla="*/ 0 h 4"/>
                </a:gdLst>
                <a:ahLst/>
                <a:cxnLst>
                  <a:cxn ang="0">
                    <a:pos x="T0" y="T1"/>
                  </a:cxn>
                  <a:cxn ang="0">
                    <a:pos x="T2" y="T3"/>
                  </a:cxn>
                  <a:cxn ang="0">
                    <a:pos x="T4" y="T5"/>
                  </a:cxn>
                </a:cxnLst>
                <a:rect l="0" t="0" r="r" b="b"/>
                <a:pathLst>
                  <a:path w="2" h="4">
                    <a:moveTo>
                      <a:pt x="2" y="4"/>
                    </a:moveTo>
                    <a:lnTo>
                      <a:pt x="2" y="4"/>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4" name="Freeform 380"/>
              <p:cNvSpPr>
                <a:spLocks/>
              </p:cNvSpPr>
              <p:nvPr/>
            </p:nvSpPr>
            <p:spPr bwMode="auto">
              <a:xfrm>
                <a:off x="13586500" y="4757150"/>
                <a:ext cx="15240" cy="1270"/>
              </a:xfrm>
              <a:custGeom>
                <a:avLst/>
                <a:gdLst>
                  <a:gd name="T0" fmla="*/ 24 w 24"/>
                  <a:gd name="T1" fmla="*/ 0 h 2"/>
                  <a:gd name="T2" fmla="*/ 0 w 24"/>
                  <a:gd name="T3" fmla="*/ 2 h 2"/>
                  <a:gd name="T4" fmla="*/ 0 w 24"/>
                  <a:gd name="T5" fmla="*/ 2 h 2"/>
                </a:gdLst>
                <a:ahLst/>
                <a:cxnLst>
                  <a:cxn ang="0">
                    <a:pos x="T0" y="T1"/>
                  </a:cxn>
                  <a:cxn ang="0">
                    <a:pos x="T2" y="T3"/>
                  </a:cxn>
                  <a:cxn ang="0">
                    <a:pos x="T4" y="T5"/>
                  </a:cxn>
                </a:cxnLst>
                <a:rect l="0" t="0" r="r" b="b"/>
                <a:pathLst>
                  <a:path w="24" h="2">
                    <a:moveTo>
                      <a:pt x="24" y="0"/>
                    </a:moveTo>
                    <a:lnTo>
                      <a:pt x="0" y="2"/>
                    </a:lnTo>
                    <a:lnTo>
                      <a:pt x="0"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5" name="Freeform 381"/>
              <p:cNvSpPr>
                <a:spLocks/>
              </p:cNvSpPr>
              <p:nvPr/>
            </p:nvSpPr>
            <p:spPr bwMode="auto">
              <a:xfrm>
                <a:off x="13550940" y="4745720"/>
                <a:ext cx="54610" cy="26670"/>
              </a:xfrm>
              <a:custGeom>
                <a:avLst/>
                <a:gdLst>
                  <a:gd name="T0" fmla="*/ 86 w 86"/>
                  <a:gd name="T1" fmla="*/ 16 h 42"/>
                  <a:gd name="T2" fmla="*/ 78 w 86"/>
                  <a:gd name="T3" fmla="*/ 0 h 42"/>
                  <a:gd name="T4" fmla="*/ 28 w 86"/>
                  <a:gd name="T5" fmla="*/ 4 h 42"/>
                  <a:gd name="T6" fmla="*/ 0 w 86"/>
                  <a:gd name="T7" fmla="*/ 42 h 42"/>
                  <a:gd name="T8" fmla="*/ 0 w 86"/>
                  <a:gd name="T9" fmla="*/ 42 h 42"/>
                </a:gdLst>
                <a:ahLst/>
                <a:cxnLst>
                  <a:cxn ang="0">
                    <a:pos x="T0" y="T1"/>
                  </a:cxn>
                  <a:cxn ang="0">
                    <a:pos x="T2" y="T3"/>
                  </a:cxn>
                  <a:cxn ang="0">
                    <a:pos x="T4" y="T5"/>
                  </a:cxn>
                  <a:cxn ang="0">
                    <a:pos x="T6" y="T7"/>
                  </a:cxn>
                  <a:cxn ang="0">
                    <a:pos x="T8" y="T9"/>
                  </a:cxn>
                </a:cxnLst>
                <a:rect l="0" t="0" r="r" b="b"/>
                <a:pathLst>
                  <a:path w="86" h="42">
                    <a:moveTo>
                      <a:pt x="86" y="16"/>
                    </a:moveTo>
                    <a:lnTo>
                      <a:pt x="78" y="0"/>
                    </a:lnTo>
                    <a:lnTo>
                      <a:pt x="28" y="4"/>
                    </a:lnTo>
                    <a:lnTo>
                      <a:pt x="0" y="42"/>
                    </a:lnTo>
                    <a:lnTo>
                      <a:pt x="0" y="4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6" name="Freeform 382"/>
              <p:cNvSpPr>
                <a:spLocks/>
              </p:cNvSpPr>
              <p:nvPr/>
            </p:nvSpPr>
            <p:spPr bwMode="auto">
              <a:xfrm>
                <a:off x="13511570" y="4744450"/>
                <a:ext cx="55880" cy="5080"/>
              </a:xfrm>
              <a:custGeom>
                <a:avLst/>
                <a:gdLst>
                  <a:gd name="T0" fmla="*/ 88 w 88"/>
                  <a:gd name="T1" fmla="*/ 8 h 8"/>
                  <a:gd name="T2" fmla="*/ 0 w 88"/>
                  <a:gd name="T3" fmla="*/ 0 h 8"/>
                  <a:gd name="T4" fmla="*/ 0 w 88"/>
                  <a:gd name="T5" fmla="*/ 0 h 8"/>
                  <a:gd name="T6" fmla="*/ 88 w 88"/>
                  <a:gd name="T7" fmla="*/ 8 h 8"/>
                </a:gdLst>
                <a:ahLst/>
                <a:cxnLst>
                  <a:cxn ang="0">
                    <a:pos x="T0" y="T1"/>
                  </a:cxn>
                  <a:cxn ang="0">
                    <a:pos x="T2" y="T3"/>
                  </a:cxn>
                  <a:cxn ang="0">
                    <a:pos x="T4" y="T5"/>
                  </a:cxn>
                  <a:cxn ang="0">
                    <a:pos x="T6" y="T7"/>
                  </a:cxn>
                </a:cxnLst>
                <a:rect l="0" t="0" r="r" b="b"/>
                <a:pathLst>
                  <a:path w="88" h="8">
                    <a:moveTo>
                      <a:pt x="88" y="8"/>
                    </a:moveTo>
                    <a:lnTo>
                      <a:pt x="0" y="0"/>
                    </a:lnTo>
                    <a:lnTo>
                      <a:pt x="0" y="0"/>
                    </a:lnTo>
                    <a:lnTo>
                      <a:pt x="88" y="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7" name="Freeform 383"/>
              <p:cNvSpPr>
                <a:spLocks/>
              </p:cNvSpPr>
              <p:nvPr/>
            </p:nvSpPr>
            <p:spPr bwMode="auto">
              <a:xfrm>
                <a:off x="13403620" y="4778740"/>
                <a:ext cx="129540" cy="38100"/>
              </a:xfrm>
              <a:custGeom>
                <a:avLst/>
                <a:gdLst>
                  <a:gd name="T0" fmla="*/ 204 w 204"/>
                  <a:gd name="T1" fmla="*/ 60 h 60"/>
                  <a:gd name="T2" fmla="*/ 204 w 204"/>
                  <a:gd name="T3" fmla="*/ 60 h 60"/>
                  <a:gd name="T4" fmla="*/ 128 w 204"/>
                  <a:gd name="T5" fmla="*/ 14 h 60"/>
                  <a:gd name="T6" fmla="*/ 84 w 204"/>
                  <a:gd name="T7" fmla="*/ 2 h 60"/>
                  <a:gd name="T8" fmla="*/ 32 w 204"/>
                  <a:gd name="T9" fmla="*/ 6 h 60"/>
                  <a:gd name="T10" fmla="*/ 0 w 204"/>
                  <a:gd name="T11" fmla="*/ 0 h 60"/>
                  <a:gd name="T12" fmla="*/ 0 w 20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04" h="60">
                    <a:moveTo>
                      <a:pt x="204" y="60"/>
                    </a:moveTo>
                    <a:lnTo>
                      <a:pt x="204" y="60"/>
                    </a:lnTo>
                    <a:lnTo>
                      <a:pt x="128" y="14"/>
                    </a:lnTo>
                    <a:lnTo>
                      <a:pt x="84" y="2"/>
                    </a:lnTo>
                    <a:lnTo>
                      <a:pt x="32" y="6"/>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8" name="Freeform 384"/>
              <p:cNvSpPr>
                <a:spLocks/>
              </p:cNvSpPr>
              <p:nvPr/>
            </p:nvSpPr>
            <p:spPr bwMode="auto">
              <a:xfrm>
                <a:off x="13404890" y="4720320"/>
                <a:ext cx="55880" cy="16510"/>
              </a:xfrm>
              <a:custGeom>
                <a:avLst/>
                <a:gdLst>
                  <a:gd name="T0" fmla="*/ 0 w 88"/>
                  <a:gd name="T1" fmla="*/ 0 h 26"/>
                  <a:gd name="T2" fmla="*/ 0 w 88"/>
                  <a:gd name="T3" fmla="*/ 0 h 26"/>
                  <a:gd name="T4" fmla="*/ 0 w 88"/>
                  <a:gd name="T5" fmla="*/ 0 h 26"/>
                  <a:gd name="T6" fmla="*/ 46 w 88"/>
                  <a:gd name="T7" fmla="*/ 20 h 26"/>
                  <a:gd name="T8" fmla="*/ 88 w 88"/>
                  <a:gd name="T9" fmla="*/ 26 h 26"/>
                </a:gdLst>
                <a:ahLst/>
                <a:cxnLst>
                  <a:cxn ang="0">
                    <a:pos x="T0" y="T1"/>
                  </a:cxn>
                  <a:cxn ang="0">
                    <a:pos x="T2" y="T3"/>
                  </a:cxn>
                  <a:cxn ang="0">
                    <a:pos x="T4" y="T5"/>
                  </a:cxn>
                  <a:cxn ang="0">
                    <a:pos x="T6" y="T7"/>
                  </a:cxn>
                  <a:cxn ang="0">
                    <a:pos x="T8" y="T9"/>
                  </a:cxn>
                </a:cxnLst>
                <a:rect l="0" t="0" r="r" b="b"/>
                <a:pathLst>
                  <a:path w="88" h="26">
                    <a:moveTo>
                      <a:pt x="0" y="0"/>
                    </a:moveTo>
                    <a:lnTo>
                      <a:pt x="0" y="0"/>
                    </a:lnTo>
                    <a:lnTo>
                      <a:pt x="0" y="0"/>
                    </a:lnTo>
                    <a:lnTo>
                      <a:pt x="46" y="20"/>
                    </a:lnTo>
                    <a:lnTo>
                      <a:pt x="88" y="2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9" name="Freeform 385"/>
              <p:cNvSpPr>
                <a:spLocks/>
              </p:cNvSpPr>
              <p:nvPr/>
            </p:nvSpPr>
            <p:spPr bwMode="auto">
              <a:xfrm>
                <a:off x="13385840" y="4720320"/>
                <a:ext cx="19050" cy="58420"/>
              </a:xfrm>
              <a:custGeom>
                <a:avLst/>
                <a:gdLst>
                  <a:gd name="T0" fmla="*/ 28 w 30"/>
                  <a:gd name="T1" fmla="*/ 92 h 92"/>
                  <a:gd name="T2" fmla="*/ 28 w 30"/>
                  <a:gd name="T3" fmla="*/ 92 h 92"/>
                  <a:gd name="T4" fmla="*/ 0 w 30"/>
                  <a:gd name="T5" fmla="*/ 68 h 92"/>
                  <a:gd name="T6" fmla="*/ 14 w 30"/>
                  <a:gd name="T7" fmla="*/ 30 h 92"/>
                  <a:gd name="T8" fmla="*/ 30 w 30"/>
                  <a:gd name="T9" fmla="*/ 0 h 92"/>
                </a:gdLst>
                <a:ahLst/>
                <a:cxnLst>
                  <a:cxn ang="0">
                    <a:pos x="T0" y="T1"/>
                  </a:cxn>
                  <a:cxn ang="0">
                    <a:pos x="T2" y="T3"/>
                  </a:cxn>
                  <a:cxn ang="0">
                    <a:pos x="T4" y="T5"/>
                  </a:cxn>
                  <a:cxn ang="0">
                    <a:pos x="T6" y="T7"/>
                  </a:cxn>
                  <a:cxn ang="0">
                    <a:pos x="T8" y="T9"/>
                  </a:cxn>
                </a:cxnLst>
                <a:rect l="0" t="0" r="r" b="b"/>
                <a:pathLst>
                  <a:path w="30" h="92">
                    <a:moveTo>
                      <a:pt x="28" y="92"/>
                    </a:moveTo>
                    <a:lnTo>
                      <a:pt x="28" y="92"/>
                    </a:lnTo>
                    <a:lnTo>
                      <a:pt x="0" y="68"/>
                    </a:lnTo>
                    <a:lnTo>
                      <a:pt x="14" y="30"/>
                    </a:lnTo>
                    <a:lnTo>
                      <a:pt x="3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0" name="Freeform 386"/>
              <p:cNvSpPr>
                <a:spLocks/>
              </p:cNvSpPr>
              <p:nvPr/>
            </p:nvSpPr>
            <p:spPr bwMode="auto">
              <a:xfrm>
                <a:off x="13385840" y="4720320"/>
                <a:ext cx="19050" cy="43180"/>
              </a:xfrm>
              <a:custGeom>
                <a:avLst/>
                <a:gdLst>
                  <a:gd name="T0" fmla="*/ 0 w 30"/>
                  <a:gd name="T1" fmla="*/ 68 h 68"/>
                  <a:gd name="T2" fmla="*/ 14 w 30"/>
                  <a:gd name="T3" fmla="*/ 30 h 68"/>
                  <a:gd name="T4" fmla="*/ 30 w 30"/>
                  <a:gd name="T5" fmla="*/ 0 h 68"/>
                </a:gdLst>
                <a:ahLst/>
                <a:cxnLst>
                  <a:cxn ang="0">
                    <a:pos x="T0" y="T1"/>
                  </a:cxn>
                  <a:cxn ang="0">
                    <a:pos x="T2" y="T3"/>
                  </a:cxn>
                  <a:cxn ang="0">
                    <a:pos x="T4" y="T5"/>
                  </a:cxn>
                </a:cxnLst>
                <a:rect l="0" t="0" r="r" b="b"/>
                <a:pathLst>
                  <a:path w="30" h="68">
                    <a:moveTo>
                      <a:pt x="0" y="68"/>
                    </a:moveTo>
                    <a:lnTo>
                      <a:pt x="14" y="30"/>
                    </a:lnTo>
                    <a:lnTo>
                      <a:pt x="3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1" name="Line 387"/>
              <p:cNvSpPr>
                <a:spLocks noChangeShapeType="1"/>
              </p:cNvSpPr>
              <p:nvPr/>
            </p:nvSpPr>
            <p:spPr bwMode="auto">
              <a:xfrm>
                <a:off x="13468390" y="4738100"/>
                <a:ext cx="43180" cy="635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2" name="Freeform 388"/>
              <p:cNvSpPr>
                <a:spLocks/>
              </p:cNvSpPr>
              <p:nvPr/>
            </p:nvSpPr>
            <p:spPr bwMode="auto">
              <a:xfrm>
                <a:off x="13567450" y="4745720"/>
                <a:ext cx="38100" cy="10160"/>
              </a:xfrm>
              <a:custGeom>
                <a:avLst/>
                <a:gdLst>
                  <a:gd name="T0" fmla="*/ 0 w 60"/>
                  <a:gd name="T1" fmla="*/ 6 h 16"/>
                  <a:gd name="T2" fmla="*/ 2 w 60"/>
                  <a:gd name="T3" fmla="*/ 4 h 16"/>
                  <a:gd name="T4" fmla="*/ 52 w 60"/>
                  <a:gd name="T5" fmla="*/ 0 h 16"/>
                  <a:gd name="T6" fmla="*/ 60 w 60"/>
                  <a:gd name="T7" fmla="*/ 16 h 16"/>
                </a:gdLst>
                <a:ahLst/>
                <a:cxnLst>
                  <a:cxn ang="0">
                    <a:pos x="T0" y="T1"/>
                  </a:cxn>
                  <a:cxn ang="0">
                    <a:pos x="T2" y="T3"/>
                  </a:cxn>
                  <a:cxn ang="0">
                    <a:pos x="T4" y="T5"/>
                  </a:cxn>
                  <a:cxn ang="0">
                    <a:pos x="T6" y="T7"/>
                  </a:cxn>
                </a:cxnLst>
                <a:rect l="0" t="0" r="r" b="b"/>
                <a:pathLst>
                  <a:path w="60" h="16">
                    <a:moveTo>
                      <a:pt x="0" y="6"/>
                    </a:moveTo>
                    <a:lnTo>
                      <a:pt x="2" y="4"/>
                    </a:lnTo>
                    <a:lnTo>
                      <a:pt x="52" y="0"/>
                    </a:lnTo>
                    <a:lnTo>
                      <a:pt x="60" y="1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3" name="Freeform 390"/>
              <p:cNvSpPr>
                <a:spLocks/>
              </p:cNvSpPr>
              <p:nvPr/>
            </p:nvSpPr>
            <p:spPr bwMode="auto">
              <a:xfrm>
                <a:off x="13677940" y="4764770"/>
                <a:ext cx="35560" cy="39370"/>
              </a:xfrm>
              <a:custGeom>
                <a:avLst/>
                <a:gdLst>
                  <a:gd name="T0" fmla="*/ 0 w 56"/>
                  <a:gd name="T1" fmla="*/ 0 h 62"/>
                  <a:gd name="T2" fmla="*/ 20 w 56"/>
                  <a:gd name="T3" fmla="*/ 28 h 62"/>
                  <a:gd name="T4" fmla="*/ 34 w 56"/>
                  <a:gd name="T5" fmla="*/ 44 h 62"/>
                  <a:gd name="T6" fmla="*/ 56 w 56"/>
                  <a:gd name="T7" fmla="*/ 62 h 62"/>
                </a:gdLst>
                <a:ahLst/>
                <a:cxnLst>
                  <a:cxn ang="0">
                    <a:pos x="T0" y="T1"/>
                  </a:cxn>
                  <a:cxn ang="0">
                    <a:pos x="T2" y="T3"/>
                  </a:cxn>
                  <a:cxn ang="0">
                    <a:pos x="T4" y="T5"/>
                  </a:cxn>
                  <a:cxn ang="0">
                    <a:pos x="T6" y="T7"/>
                  </a:cxn>
                </a:cxnLst>
                <a:rect l="0" t="0" r="r" b="b"/>
                <a:pathLst>
                  <a:path w="56" h="62">
                    <a:moveTo>
                      <a:pt x="0" y="0"/>
                    </a:moveTo>
                    <a:lnTo>
                      <a:pt x="20" y="28"/>
                    </a:lnTo>
                    <a:lnTo>
                      <a:pt x="34" y="44"/>
                    </a:lnTo>
                    <a:lnTo>
                      <a:pt x="56" y="6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4" name="Line 391"/>
              <p:cNvSpPr>
                <a:spLocks noChangeShapeType="1"/>
              </p:cNvSpPr>
              <p:nvPr/>
            </p:nvSpPr>
            <p:spPr bwMode="auto">
              <a:xfrm flipV="1">
                <a:off x="13605550" y="4833350"/>
                <a:ext cx="1270" cy="254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5" name="Line 392"/>
              <p:cNvSpPr>
                <a:spLocks noChangeShapeType="1"/>
              </p:cNvSpPr>
              <p:nvPr/>
            </p:nvSpPr>
            <p:spPr bwMode="auto">
              <a:xfrm flipV="1">
                <a:off x="13533160" y="4802870"/>
                <a:ext cx="30480" cy="139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6" name="Line 393"/>
              <p:cNvSpPr>
                <a:spLocks noChangeShapeType="1"/>
              </p:cNvSpPr>
              <p:nvPr/>
            </p:nvSpPr>
            <p:spPr bwMode="auto">
              <a:xfrm>
                <a:off x="13533160" y="4804140"/>
                <a:ext cx="1270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7" name="Line 394"/>
              <p:cNvSpPr>
                <a:spLocks noChangeShapeType="1"/>
              </p:cNvSpPr>
              <p:nvPr/>
            </p:nvSpPr>
            <p:spPr bwMode="auto">
              <a:xfrm>
                <a:off x="13648730" y="479271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8" name="Line 395"/>
              <p:cNvSpPr>
                <a:spLocks noChangeShapeType="1"/>
              </p:cNvSpPr>
              <p:nvPr/>
            </p:nvSpPr>
            <p:spPr bwMode="auto">
              <a:xfrm>
                <a:off x="13638570" y="4785090"/>
                <a:ext cx="10160" cy="762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49" name="Freeform 396"/>
              <p:cNvSpPr>
                <a:spLocks/>
              </p:cNvSpPr>
              <p:nvPr/>
            </p:nvSpPr>
            <p:spPr bwMode="auto">
              <a:xfrm>
                <a:off x="13638570" y="4785090"/>
                <a:ext cx="11430" cy="12700"/>
              </a:xfrm>
              <a:custGeom>
                <a:avLst/>
                <a:gdLst>
                  <a:gd name="T0" fmla="*/ 0 w 18"/>
                  <a:gd name="T1" fmla="*/ 0 h 20"/>
                  <a:gd name="T2" fmla="*/ 18 w 18"/>
                  <a:gd name="T3" fmla="*/ 20 h 20"/>
                  <a:gd name="T4" fmla="*/ 18 w 18"/>
                  <a:gd name="T5" fmla="*/ 20 h 20"/>
                </a:gdLst>
                <a:ahLst/>
                <a:cxnLst>
                  <a:cxn ang="0">
                    <a:pos x="T0" y="T1"/>
                  </a:cxn>
                  <a:cxn ang="0">
                    <a:pos x="T2" y="T3"/>
                  </a:cxn>
                  <a:cxn ang="0">
                    <a:pos x="T4" y="T5"/>
                  </a:cxn>
                </a:cxnLst>
                <a:rect l="0" t="0" r="r" b="b"/>
                <a:pathLst>
                  <a:path w="18" h="20">
                    <a:moveTo>
                      <a:pt x="0" y="0"/>
                    </a:moveTo>
                    <a:lnTo>
                      <a:pt x="18" y="20"/>
                    </a:lnTo>
                    <a:lnTo>
                      <a:pt x="18" y="2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0" name="Freeform 398"/>
              <p:cNvSpPr>
                <a:spLocks/>
              </p:cNvSpPr>
              <p:nvPr/>
            </p:nvSpPr>
            <p:spPr bwMode="auto">
              <a:xfrm>
                <a:off x="13717310" y="4805410"/>
                <a:ext cx="0" cy="1270"/>
              </a:xfrm>
              <a:custGeom>
                <a:avLst/>
                <a:gdLst>
                  <a:gd name="T0" fmla="*/ 2 h 2"/>
                  <a:gd name="T1" fmla="*/ 0 h 2"/>
                  <a:gd name="T2" fmla="*/ 0 h 2"/>
                </a:gdLst>
                <a:ahLst/>
                <a:cxnLst>
                  <a:cxn ang="0">
                    <a:pos x="0" y="T0"/>
                  </a:cxn>
                  <a:cxn ang="0">
                    <a:pos x="0" y="T1"/>
                  </a:cxn>
                  <a:cxn ang="0">
                    <a:pos x="0" y="T2"/>
                  </a:cxn>
                </a:cxnLst>
                <a:rect l="0" t="0" r="r" b="b"/>
                <a:pathLst>
                  <a:path h="2">
                    <a:moveTo>
                      <a:pt x="0" y="2"/>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1" name="Freeform 399"/>
              <p:cNvSpPr>
                <a:spLocks/>
              </p:cNvSpPr>
              <p:nvPr/>
            </p:nvSpPr>
            <p:spPr bwMode="auto">
              <a:xfrm>
                <a:off x="13605550" y="4835890"/>
                <a:ext cx="8890" cy="3810"/>
              </a:xfrm>
              <a:custGeom>
                <a:avLst/>
                <a:gdLst>
                  <a:gd name="T0" fmla="*/ 14 w 14"/>
                  <a:gd name="T1" fmla="*/ 6 h 6"/>
                  <a:gd name="T2" fmla="*/ 0 w 14"/>
                  <a:gd name="T3" fmla="*/ 0 h 6"/>
                  <a:gd name="T4" fmla="*/ 0 w 14"/>
                  <a:gd name="T5" fmla="*/ 0 h 6"/>
                </a:gdLst>
                <a:ahLst/>
                <a:cxnLst>
                  <a:cxn ang="0">
                    <a:pos x="T0" y="T1"/>
                  </a:cxn>
                  <a:cxn ang="0">
                    <a:pos x="T2" y="T3"/>
                  </a:cxn>
                  <a:cxn ang="0">
                    <a:pos x="T4" y="T5"/>
                  </a:cxn>
                </a:cxnLst>
                <a:rect l="0" t="0" r="r" b="b"/>
                <a:pathLst>
                  <a:path w="14" h="6">
                    <a:moveTo>
                      <a:pt x="14" y="6"/>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2" name="Line 402"/>
              <p:cNvSpPr>
                <a:spLocks noChangeShapeType="1"/>
              </p:cNvSpPr>
              <p:nvPr/>
            </p:nvSpPr>
            <p:spPr bwMode="auto">
              <a:xfrm>
                <a:off x="13600470" y="475715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3" name="Line 403"/>
              <p:cNvSpPr>
                <a:spLocks noChangeShapeType="1"/>
              </p:cNvSpPr>
              <p:nvPr/>
            </p:nvSpPr>
            <p:spPr bwMode="auto">
              <a:xfrm flipV="1">
                <a:off x="13605550" y="4745720"/>
                <a:ext cx="27940" cy="1016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4" name="Freeform 404"/>
              <p:cNvSpPr>
                <a:spLocks/>
              </p:cNvSpPr>
              <p:nvPr/>
            </p:nvSpPr>
            <p:spPr bwMode="auto">
              <a:xfrm>
                <a:off x="13533160" y="4827000"/>
                <a:ext cx="35560" cy="8890"/>
              </a:xfrm>
              <a:custGeom>
                <a:avLst/>
                <a:gdLst>
                  <a:gd name="T0" fmla="*/ 56 w 56"/>
                  <a:gd name="T1" fmla="*/ 14 h 14"/>
                  <a:gd name="T2" fmla="*/ 50 w 56"/>
                  <a:gd name="T3" fmla="*/ 0 h 14"/>
                  <a:gd name="T4" fmla="*/ 0 w 56"/>
                  <a:gd name="T5" fmla="*/ 0 h 14"/>
                  <a:gd name="T6" fmla="*/ 0 w 56"/>
                  <a:gd name="T7" fmla="*/ 0 h 14"/>
                </a:gdLst>
                <a:ahLst/>
                <a:cxnLst>
                  <a:cxn ang="0">
                    <a:pos x="T0" y="T1"/>
                  </a:cxn>
                  <a:cxn ang="0">
                    <a:pos x="T2" y="T3"/>
                  </a:cxn>
                  <a:cxn ang="0">
                    <a:pos x="T4" y="T5"/>
                  </a:cxn>
                  <a:cxn ang="0">
                    <a:pos x="T6" y="T7"/>
                  </a:cxn>
                </a:cxnLst>
                <a:rect l="0" t="0" r="r" b="b"/>
                <a:pathLst>
                  <a:path w="56" h="14">
                    <a:moveTo>
                      <a:pt x="56" y="14"/>
                    </a:moveTo>
                    <a:lnTo>
                      <a:pt x="50" y="0"/>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5" name="Freeform 405"/>
              <p:cNvSpPr>
                <a:spLocks/>
              </p:cNvSpPr>
              <p:nvPr/>
            </p:nvSpPr>
            <p:spPr bwMode="auto">
              <a:xfrm>
                <a:off x="13373140" y="4783820"/>
                <a:ext cx="160020" cy="43180"/>
              </a:xfrm>
              <a:custGeom>
                <a:avLst/>
                <a:gdLst>
                  <a:gd name="T0" fmla="*/ 252 w 252"/>
                  <a:gd name="T1" fmla="*/ 68 h 68"/>
                  <a:gd name="T2" fmla="*/ 162 w 252"/>
                  <a:gd name="T3" fmla="*/ 54 h 68"/>
                  <a:gd name="T4" fmla="*/ 162 w 252"/>
                  <a:gd name="T5" fmla="*/ 54 h 68"/>
                  <a:gd name="T6" fmla="*/ 44 w 252"/>
                  <a:gd name="T7" fmla="*/ 24 h 68"/>
                  <a:gd name="T8" fmla="*/ 0 w 252"/>
                  <a:gd name="T9" fmla="*/ 0 h 68"/>
                  <a:gd name="T10" fmla="*/ 0 w 252"/>
                  <a:gd name="T11" fmla="*/ 0 h 68"/>
                </a:gdLst>
                <a:ahLst/>
                <a:cxnLst>
                  <a:cxn ang="0">
                    <a:pos x="T0" y="T1"/>
                  </a:cxn>
                  <a:cxn ang="0">
                    <a:pos x="T2" y="T3"/>
                  </a:cxn>
                  <a:cxn ang="0">
                    <a:pos x="T4" y="T5"/>
                  </a:cxn>
                  <a:cxn ang="0">
                    <a:pos x="T6" y="T7"/>
                  </a:cxn>
                  <a:cxn ang="0">
                    <a:pos x="T8" y="T9"/>
                  </a:cxn>
                  <a:cxn ang="0">
                    <a:pos x="T10" y="T11"/>
                  </a:cxn>
                </a:cxnLst>
                <a:rect l="0" t="0" r="r" b="b"/>
                <a:pathLst>
                  <a:path w="252" h="68">
                    <a:moveTo>
                      <a:pt x="252" y="68"/>
                    </a:moveTo>
                    <a:lnTo>
                      <a:pt x="162" y="54"/>
                    </a:lnTo>
                    <a:lnTo>
                      <a:pt x="162" y="54"/>
                    </a:lnTo>
                    <a:lnTo>
                      <a:pt x="44" y="24"/>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6" name="Freeform 407"/>
              <p:cNvSpPr>
                <a:spLocks/>
              </p:cNvSpPr>
              <p:nvPr/>
            </p:nvSpPr>
            <p:spPr bwMode="auto">
              <a:xfrm>
                <a:off x="13561100" y="4913360"/>
                <a:ext cx="77470" cy="41910"/>
              </a:xfrm>
              <a:custGeom>
                <a:avLst/>
                <a:gdLst>
                  <a:gd name="T0" fmla="*/ 2 w 122"/>
                  <a:gd name="T1" fmla="*/ 0 h 66"/>
                  <a:gd name="T2" fmla="*/ 4 w 122"/>
                  <a:gd name="T3" fmla="*/ 2 h 66"/>
                  <a:gd name="T4" fmla="*/ 0 w 122"/>
                  <a:gd name="T5" fmla="*/ 8 h 66"/>
                  <a:gd name="T6" fmla="*/ 122 w 122"/>
                  <a:gd name="T7" fmla="*/ 66 h 66"/>
                </a:gdLst>
                <a:ahLst/>
                <a:cxnLst>
                  <a:cxn ang="0">
                    <a:pos x="T0" y="T1"/>
                  </a:cxn>
                  <a:cxn ang="0">
                    <a:pos x="T2" y="T3"/>
                  </a:cxn>
                  <a:cxn ang="0">
                    <a:pos x="T4" y="T5"/>
                  </a:cxn>
                  <a:cxn ang="0">
                    <a:pos x="T6" y="T7"/>
                  </a:cxn>
                </a:cxnLst>
                <a:rect l="0" t="0" r="r" b="b"/>
                <a:pathLst>
                  <a:path w="122" h="66">
                    <a:moveTo>
                      <a:pt x="2" y="0"/>
                    </a:moveTo>
                    <a:lnTo>
                      <a:pt x="4" y="2"/>
                    </a:lnTo>
                    <a:lnTo>
                      <a:pt x="0" y="8"/>
                    </a:lnTo>
                    <a:lnTo>
                      <a:pt x="122" y="6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7" name="Freeform 408"/>
              <p:cNvSpPr>
                <a:spLocks/>
              </p:cNvSpPr>
              <p:nvPr/>
            </p:nvSpPr>
            <p:spPr bwMode="auto">
              <a:xfrm>
                <a:off x="13651270" y="4895580"/>
                <a:ext cx="25400" cy="66040"/>
              </a:xfrm>
              <a:custGeom>
                <a:avLst/>
                <a:gdLst>
                  <a:gd name="T0" fmla="*/ 0 w 40"/>
                  <a:gd name="T1" fmla="*/ 104 h 104"/>
                  <a:gd name="T2" fmla="*/ 0 w 40"/>
                  <a:gd name="T3" fmla="*/ 104 h 104"/>
                  <a:gd name="T4" fmla="*/ 0 w 40"/>
                  <a:gd name="T5" fmla="*/ 104 h 104"/>
                  <a:gd name="T6" fmla="*/ 40 w 40"/>
                  <a:gd name="T7" fmla="*/ 4 h 104"/>
                  <a:gd name="T8" fmla="*/ 32 w 40"/>
                  <a:gd name="T9" fmla="*/ 0 h 104"/>
                </a:gdLst>
                <a:ahLst/>
                <a:cxnLst>
                  <a:cxn ang="0">
                    <a:pos x="T0" y="T1"/>
                  </a:cxn>
                  <a:cxn ang="0">
                    <a:pos x="T2" y="T3"/>
                  </a:cxn>
                  <a:cxn ang="0">
                    <a:pos x="T4" y="T5"/>
                  </a:cxn>
                  <a:cxn ang="0">
                    <a:pos x="T6" y="T7"/>
                  </a:cxn>
                  <a:cxn ang="0">
                    <a:pos x="T8" y="T9"/>
                  </a:cxn>
                </a:cxnLst>
                <a:rect l="0" t="0" r="r" b="b"/>
                <a:pathLst>
                  <a:path w="40" h="104">
                    <a:moveTo>
                      <a:pt x="0" y="104"/>
                    </a:moveTo>
                    <a:lnTo>
                      <a:pt x="0" y="104"/>
                    </a:lnTo>
                    <a:lnTo>
                      <a:pt x="0" y="104"/>
                    </a:lnTo>
                    <a:lnTo>
                      <a:pt x="40" y="4"/>
                    </a:lnTo>
                    <a:lnTo>
                      <a:pt x="32"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8" name="Freeform 409"/>
              <p:cNvSpPr>
                <a:spLocks/>
              </p:cNvSpPr>
              <p:nvPr/>
            </p:nvSpPr>
            <p:spPr bwMode="auto">
              <a:xfrm>
                <a:off x="13561100" y="4914630"/>
                <a:ext cx="2540" cy="3810"/>
              </a:xfrm>
              <a:custGeom>
                <a:avLst/>
                <a:gdLst>
                  <a:gd name="T0" fmla="*/ 4 w 4"/>
                  <a:gd name="T1" fmla="*/ 0 h 6"/>
                  <a:gd name="T2" fmla="*/ 4 w 4"/>
                  <a:gd name="T3" fmla="*/ 0 h 6"/>
                  <a:gd name="T4" fmla="*/ 0 w 4"/>
                  <a:gd name="T5" fmla="*/ 6 h 6"/>
                  <a:gd name="T6" fmla="*/ 0 w 4"/>
                  <a:gd name="T7" fmla="*/ 6 h 6"/>
                </a:gdLst>
                <a:ahLst/>
                <a:cxnLst>
                  <a:cxn ang="0">
                    <a:pos x="T0" y="T1"/>
                  </a:cxn>
                  <a:cxn ang="0">
                    <a:pos x="T2" y="T3"/>
                  </a:cxn>
                  <a:cxn ang="0">
                    <a:pos x="T4" y="T5"/>
                  </a:cxn>
                  <a:cxn ang="0">
                    <a:pos x="T6" y="T7"/>
                  </a:cxn>
                </a:cxnLst>
                <a:rect l="0" t="0" r="r" b="b"/>
                <a:pathLst>
                  <a:path w="4" h="6">
                    <a:moveTo>
                      <a:pt x="4" y="0"/>
                    </a:moveTo>
                    <a:lnTo>
                      <a:pt x="4" y="0"/>
                    </a:lnTo>
                    <a:lnTo>
                      <a:pt x="0" y="6"/>
                    </a:lnTo>
                    <a:lnTo>
                      <a:pt x="0" y="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9" name="Freeform 410"/>
              <p:cNvSpPr>
                <a:spLocks/>
              </p:cNvSpPr>
              <p:nvPr/>
            </p:nvSpPr>
            <p:spPr bwMode="auto">
              <a:xfrm>
                <a:off x="13629680" y="4837160"/>
                <a:ext cx="41910" cy="59690"/>
              </a:xfrm>
              <a:custGeom>
                <a:avLst/>
                <a:gdLst>
                  <a:gd name="T0" fmla="*/ 66 w 66"/>
                  <a:gd name="T1" fmla="*/ 94 h 94"/>
                  <a:gd name="T2" fmla="*/ 66 w 66"/>
                  <a:gd name="T3" fmla="*/ 94 h 94"/>
                  <a:gd name="T4" fmla="*/ 48 w 66"/>
                  <a:gd name="T5" fmla="*/ 74 h 94"/>
                  <a:gd name="T6" fmla="*/ 36 w 66"/>
                  <a:gd name="T7" fmla="*/ 56 h 94"/>
                  <a:gd name="T8" fmla="*/ 14 w 66"/>
                  <a:gd name="T9" fmla="*/ 18 h 94"/>
                  <a:gd name="T10" fmla="*/ 0 w 66"/>
                  <a:gd name="T11" fmla="*/ 0 h 94"/>
                </a:gdLst>
                <a:ahLst/>
                <a:cxnLst>
                  <a:cxn ang="0">
                    <a:pos x="T0" y="T1"/>
                  </a:cxn>
                  <a:cxn ang="0">
                    <a:pos x="T2" y="T3"/>
                  </a:cxn>
                  <a:cxn ang="0">
                    <a:pos x="T4" y="T5"/>
                  </a:cxn>
                  <a:cxn ang="0">
                    <a:pos x="T6" y="T7"/>
                  </a:cxn>
                  <a:cxn ang="0">
                    <a:pos x="T8" y="T9"/>
                  </a:cxn>
                  <a:cxn ang="0">
                    <a:pos x="T10" y="T11"/>
                  </a:cxn>
                </a:cxnLst>
                <a:rect l="0" t="0" r="r" b="b"/>
                <a:pathLst>
                  <a:path w="66" h="94">
                    <a:moveTo>
                      <a:pt x="66" y="94"/>
                    </a:moveTo>
                    <a:lnTo>
                      <a:pt x="66" y="94"/>
                    </a:lnTo>
                    <a:lnTo>
                      <a:pt x="48" y="74"/>
                    </a:lnTo>
                    <a:lnTo>
                      <a:pt x="36" y="56"/>
                    </a:lnTo>
                    <a:lnTo>
                      <a:pt x="14" y="18"/>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0" name="Freeform 411"/>
              <p:cNvSpPr>
                <a:spLocks/>
              </p:cNvSpPr>
              <p:nvPr/>
            </p:nvSpPr>
            <p:spPr bwMode="auto">
              <a:xfrm>
                <a:off x="13600470" y="4835890"/>
                <a:ext cx="30480" cy="8890"/>
              </a:xfrm>
              <a:custGeom>
                <a:avLst/>
                <a:gdLst>
                  <a:gd name="T0" fmla="*/ 44 w 48"/>
                  <a:gd name="T1" fmla="*/ 0 h 14"/>
                  <a:gd name="T2" fmla="*/ 48 w 48"/>
                  <a:gd name="T3" fmla="*/ 6 h 14"/>
                  <a:gd name="T4" fmla="*/ 16 w 48"/>
                  <a:gd name="T5" fmla="*/ 6 h 14"/>
                  <a:gd name="T6" fmla="*/ 0 w 48"/>
                  <a:gd name="T7" fmla="*/ 14 h 14"/>
                </a:gdLst>
                <a:ahLst/>
                <a:cxnLst>
                  <a:cxn ang="0">
                    <a:pos x="T0" y="T1"/>
                  </a:cxn>
                  <a:cxn ang="0">
                    <a:pos x="T2" y="T3"/>
                  </a:cxn>
                  <a:cxn ang="0">
                    <a:pos x="T4" y="T5"/>
                  </a:cxn>
                  <a:cxn ang="0">
                    <a:pos x="T6" y="T7"/>
                  </a:cxn>
                </a:cxnLst>
                <a:rect l="0" t="0" r="r" b="b"/>
                <a:pathLst>
                  <a:path w="48" h="14">
                    <a:moveTo>
                      <a:pt x="44" y="0"/>
                    </a:moveTo>
                    <a:lnTo>
                      <a:pt x="48" y="6"/>
                    </a:lnTo>
                    <a:lnTo>
                      <a:pt x="16" y="6"/>
                    </a:lnTo>
                    <a:lnTo>
                      <a:pt x="0" y="1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1" name="Freeform 412"/>
              <p:cNvSpPr>
                <a:spLocks/>
              </p:cNvSpPr>
              <p:nvPr/>
            </p:nvSpPr>
            <p:spPr bwMode="auto">
              <a:xfrm>
                <a:off x="13550940" y="4838430"/>
                <a:ext cx="13970" cy="1270"/>
              </a:xfrm>
              <a:custGeom>
                <a:avLst/>
                <a:gdLst>
                  <a:gd name="T0" fmla="*/ 22 w 22"/>
                  <a:gd name="T1" fmla="*/ 0 h 2"/>
                  <a:gd name="T2" fmla="*/ 0 w 22"/>
                  <a:gd name="T3" fmla="*/ 2 h 2"/>
                  <a:gd name="T4" fmla="*/ 0 w 22"/>
                  <a:gd name="T5" fmla="*/ 2 h 2"/>
                </a:gdLst>
                <a:ahLst/>
                <a:cxnLst>
                  <a:cxn ang="0">
                    <a:pos x="T0" y="T1"/>
                  </a:cxn>
                  <a:cxn ang="0">
                    <a:pos x="T2" y="T3"/>
                  </a:cxn>
                  <a:cxn ang="0">
                    <a:pos x="T4" y="T5"/>
                  </a:cxn>
                </a:cxnLst>
                <a:rect l="0" t="0" r="r" b="b"/>
                <a:pathLst>
                  <a:path w="22" h="2">
                    <a:moveTo>
                      <a:pt x="22" y="0"/>
                    </a:moveTo>
                    <a:lnTo>
                      <a:pt x="0" y="2"/>
                    </a:lnTo>
                    <a:lnTo>
                      <a:pt x="0"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2" name="Freeform 413"/>
              <p:cNvSpPr>
                <a:spLocks/>
              </p:cNvSpPr>
              <p:nvPr/>
            </p:nvSpPr>
            <p:spPr bwMode="auto">
              <a:xfrm>
                <a:off x="13514110" y="4827000"/>
                <a:ext cx="54610" cy="21590"/>
              </a:xfrm>
              <a:custGeom>
                <a:avLst/>
                <a:gdLst>
                  <a:gd name="T0" fmla="*/ 86 w 86"/>
                  <a:gd name="T1" fmla="*/ 14 h 34"/>
                  <a:gd name="T2" fmla="*/ 80 w 86"/>
                  <a:gd name="T3" fmla="*/ 0 h 34"/>
                  <a:gd name="T4" fmla="*/ 30 w 86"/>
                  <a:gd name="T5" fmla="*/ 0 h 34"/>
                  <a:gd name="T6" fmla="*/ 0 w 86"/>
                  <a:gd name="T7" fmla="*/ 34 h 34"/>
                  <a:gd name="T8" fmla="*/ 0 w 86"/>
                  <a:gd name="T9" fmla="*/ 34 h 34"/>
                </a:gdLst>
                <a:ahLst/>
                <a:cxnLst>
                  <a:cxn ang="0">
                    <a:pos x="T0" y="T1"/>
                  </a:cxn>
                  <a:cxn ang="0">
                    <a:pos x="T2" y="T3"/>
                  </a:cxn>
                  <a:cxn ang="0">
                    <a:pos x="T4" y="T5"/>
                  </a:cxn>
                  <a:cxn ang="0">
                    <a:pos x="T6" y="T7"/>
                  </a:cxn>
                  <a:cxn ang="0">
                    <a:pos x="T8" y="T9"/>
                  </a:cxn>
                </a:cxnLst>
                <a:rect l="0" t="0" r="r" b="b"/>
                <a:pathLst>
                  <a:path w="86" h="34">
                    <a:moveTo>
                      <a:pt x="86" y="14"/>
                    </a:moveTo>
                    <a:lnTo>
                      <a:pt x="80" y="0"/>
                    </a:lnTo>
                    <a:lnTo>
                      <a:pt x="30" y="0"/>
                    </a:lnTo>
                    <a:lnTo>
                      <a:pt x="0" y="34"/>
                    </a:lnTo>
                    <a:lnTo>
                      <a:pt x="0" y="3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3" name="Line 414"/>
              <p:cNvSpPr>
                <a:spLocks noChangeShapeType="1"/>
              </p:cNvSpPr>
              <p:nvPr/>
            </p:nvSpPr>
            <p:spPr bwMode="auto">
              <a:xfrm flipH="1" flipV="1">
                <a:off x="13476010" y="4818110"/>
                <a:ext cx="57150" cy="889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4" name="Freeform 415"/>
              <p:cNvSpPr>
                <a:spLocks/>
              </p:cNvSpPr>
              <p:nvPr/>
            </p:nvSpPr>
            <p:spPr bwMode="auto">
              <a:xfrm>
                <a:off x="13350280" y="4783820"/>
                <a:ext cx="22860" cy="58420"/>
              </a:xfrm>
              <a:custGeom>
                <a:avLst/>
                <a:gdLst>
                  <a:gd name="T0" fmla="*/ 26 w 36"/>
                  <a:gd name="T1" fmla="*/ 92 h 92"/>
                  <a:gd name="T2" fmla="*/ 26 w 36"/>
                  <a:gd name="T3" fmla="*/ 92 h 92"/>
                  <a:gd name="T4" fmla="*/ 0 w 36"/>
                  <a:gd name="T5" fmla="*/ 64 h 92"/>
                  <a:gd name="T6" fmla="*/ 18 w 36"/>
                  <a:gd name="T7" fmla="*/ 30 h 92"/>
                  <a:gd name="T8" fmla="*/ 36 w 36"/>
                  <a:gd name="T9" fmla="*/ 0 h 92"/>
                </a:gdLst>
                <a:ahLst/>
                <a:cxnLst>
                  <a:cxn ang="0">
                    <a:pos x="T0" y="T1"/>
                  </a:cxn>
                  <a:cxn ang="0">
                    <a:pos x="T2" y="T3"/>
                  </a:cxn>
                  <a:cxn ang="0">
                    <a:pos x="T4" y="T5"/>
                  </a:cxn>
                  <a:cxn ang="0">
                    <a:pos x="T6" y="T7"/>
                  </a:cxn>
                  <a:cxn ang="0">
                    <a:pos x="T8" y="T9"/>
                  </a:cxn>
                </a:cxnLst>
                <a:rect l="0" t="0" r="r" b="b"/>
                <a:pathLst>
                  <a:path w="36" h="92">
                    <a:moveTo>
                      <a:pt x="26" y="92"/>
                    </a:moveTo>
                    <a:lnTo>
                      <a:pt x="26" y="92"/>
                    </a:lnTo>
                    <a:lnTo>
                      <a:pt x="0" y="64"/>
                    </a:lnTo>
                    <a:lnTo>
                      <a:pt x="18" y="30"/>
                    </a:lnTo>
                    <a:lnTo>
                      <a:pt x="36"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5" name="Freeform 416"/>
              <p:cNvSpPr>
                <a:spLocks/>
              </p:cNvSpPr>
              <p:nvPr/>
            </p:nvSpPr>
            <p:spPr bwMode="auto">
              <a:xfrm>
                <a:off x="13366790" y="4842240"/>
                <a:ext cx="72390" cy="13970"/>
              </a:xfrm>
              <a:custGeom>
                <a:avLst/>
                <a:gdLst>
                  <a:gd name="T0" fmla="*/ 0 w 114"/>
                  <a:gd name="T1" fmla="*/ 0 h 22"/>
                  <a:gd name="T2" fmla="*/ 0 w 114"/>
                  <a:gd name="T3" fmla="*/ 0 h 22"/>
                  <a:gd name="T4" fmla="*/ 30 w 114"/>
                  <a:gd name="T5" fmla="*/ 8 h 22"/>
                  <a:gd name="T6" fmla="*/ 82 w 114"/>
                  <a:gd name="T7" fmla="*/ 10 h 22"/>
                  <a:gd name="T8" fmla="*/ 114 w 114"/>
                  <a:gd name="T9" fmla="*/ 22 h 22"/>
                </a:gdLst>
                <a:ahLst/>
                <a:cxnLst>
                  <a:cxn ang="0">
                    <a:pos x="T0" y="T1"/>
                  </a:cxn>
                  <a:cxn ang="0">
                    <a:pos x="T2" y="T3"/>
                  </a:cxn>
                  <a:cxn ang="0">
                    <a:pos x="T4" y="T5"/>
                  </a:cxn>
                  <a:cxn ang="0">
                    <a:pos x="T6" y="T7"/>
                  </a:cxn>
                  <a:cxn ang="0">
                    <a:pos x="T8" y="T9"/>
                  </a:cxn>
                </a:cxnLst>
                <a:rect l="0" t="0" r="r" b="b"/>
                <a:pathLst>
                  <a:path w="114" h="22">
                    <a:moveTo>
                      <a:pt x="0" y="0"/>
                    </a:moveTo>
                    <a:lnTo>
                      <a:pt x="0" y="0"/>
                    </a:lnTo>
                    <a:lnTo>
                      <a:pt x="30" y="8"/>
                    </a:lnTo>
                    <a:lnTo>
                      <a:pt x="82" y="10"/>
                    </a:lnTo>
                    <a:lnTo>
                      <a:pt x="114" y="2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6" name="Freeform 417"/>
              <p:cNvSpPr>
                <a:spLocks/>
              </p:cNvSpPr>
              <p:nvPr/>
            </p:nvSpPr>
            <p:spPr bwMode="auto">
              <a:xfrm>
                <a:off x="13501410" y="4879070"/>
                <a:ext cx="25400" cy="5080"/>
              </a:xfrm>
              <a:custGeom>
                <a:avLst/>
                <a:gdLst>
                  <a:gd name="T0" fmla="*/ 22 w 40"/>
                  <a:gd name="T1" fmla="*/ 8 h 8"/>
                  <a:gd name="T2" fmla="*/ 40 w 40"/>
                  <a:gd name="T3" fmla="*/ 0 h 8"/>
                  <a:gd name="T4" fmla="*/ 6 w 40"/>
                  <a:gd name="T5" fmla="*/ 2 h 8"/>
                  <a:gd name="T6" fmla="*/ 0 w 40"/>
                  <a:gd name="T7" fmla="*/ 2 h 8"/>
                </a:gdLst>
                <a:ahLst/>
                <a:cxnLst>
                  <a:cxn ang="0">
                    <a:pos x="T0" y="T1"/>
                  </a:cxn>
                  <a:cxn ang="0">
                    <a:pos x="T2" y="T3"/>
                  </a:cxn>
                  <a:cxn ang="0">
                    <a:pos x="T4" y="T5"/>
                  </a:cxn>
                  <a:cxn ang="0">
                    <a:pos x="T6" y="T7"/>
                  </a:cxn>
                </a:cxnLst>
                <a:rect l="0" t="0" r="r" b="b"/>
                <a:pathLst>
                  <a:path w="40" h="8">
                    <a:moveTo>
                      <a:pt x="22" y="8"/>
                    </a:moveTo>
                    <a:lnTo>
                      <a:pt x="40" y="0"/>
                    </a:lnTo>
                    <a:lnTo>
                      <a:pt x="6" y="2"/>
                    </a:lnTo>
                    <a:lnTo>
                      <a:pt x="0"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7" name="Freeform 418"/>
              <p:cNvSpPr>
                <a:spLocks/>
              </p:cNvSpPr>
              <p:nvPr/>
            </p:nvSpPr>
            <p:spPr bwMode="auto">
              <a:xfrm>
                <a:off x="13526810" y="4879070"/>
                <a:ext cx="124460" cy="82550"/>
              </a:xfrm>
              <a:custGeom>
                <a:avLst/>
                <a:gdLst>
                  <a:gd name="T0" fmla="*/ 0 w 196"/>
                  <a:gd name="T1" fmla="*/ 0 h 130"/>
                  <a:gd name="T2" fmla="*/ 0 w 196"/>
                  <a:gd name="T3" fmla="*/ 0 h 130"/>
                  <a:gd name="T4" fmla="*/ 52 w 196"/>
                  <a:gd name="T5" fmla="*/ 44 h 130"/>
                  <a:gd name="T6" fmla="*/ 58 w 196"/>
                  <a:gd name="T7" fmla="*/ 56 h 130"/>
                  <a:gd name="T8" fmla="*/ 186 w 196"/>
                  <a:gd name="T9" fmla="*/ 126 h 130"/>
                  <a:gd name="T10" fmla="*/ 196 w 196"/>
                  <a:gd name="T11" fmla="*/ 130 h 130"/>
                </a:gdLst>
                <a:ahLst/>
                <a:cxnLst>
                  <a:cxn ang="0">
                    <a:pos x="T0" y="T1"/>
                  </a:cxn>
                  <a:cxn ang="0">
                    <a:pos x="T2" y="T3"/>
                  </a:cxn>
                  <a:cxn ang="0">
                    <a:pos x="T4" y="T5"/>
                  </a:cxn>
                  <a:cxn ang="0">
                    <a:pos x="T6" y="T7"/>
                  </a:cxn>
                  <a:cxn ang="0">
                    <a:pos x="T8" y="T9"/>
                  </a:cxn>
                  <a:cxn ang="0">
                    <a:pos x="T10" y="T11"/>
                  </a:cxn>
                </a:cxnLst>
                <a:rect l="0" t="0" r="r" b="b"/>
                <a:pathLst>
                  <a:path w="196" h="130">
                    <a:moveTo>
                      <a:pt x="0" y="0"/>
                    </a:moveTo>
                    <a:lnTo>
                      <a:pt x="0" y="0"/>
                    </a:lnTo>
                    <a:lnTo>
                      <a:pt x="52" y="44"/>
                    </a:lnTo>
                    <a:lnTo>
                      <a:pt x="58" y="56"/>
                    </a:lnTo>
                    <a:lnTo>
                      <a:pt x="186" y="126"/>
                    </a:lnTo>
                    <a:lnTo>
                      <a:pt x="196" y="13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8" name="Freeform 419"/>
              <p:cNvSpPr>
                <a:spLocks/>
              </p:cNvSpPr>
              <p:nvPr/>
            </p:nvSpPr>
            <p:spPr bwMode="auto">
              <a:xfrm>
                <a:off x="13637300" y="4848590"/>
                <a:ext cx="34290" cy="46990"/>
              </a:xfrm>
              <a:custGeom>
                <a:avLst/>
                <a:gdLst>
                  <a:gd name="T0" fmla="*/ 54 w 54"/>
                  <a:gd name="T1" fmla="*/ 74 h 74"/>
                  <a:gd name="T2" fmla="*/ 36 w 54"/>
                  <a:gd name="T3" fmla="*/ 56 h 74"/>
                  <a:gd name="T4" fmla="*/ 24 w 54"/>
                  <a:gd name="T5" fmla="*/ 38 h 74"/>
                  <a:gd name="T6" fmla="*/ 2 w 54"/>
                  <a:gd name="T7" fmla="*/ 0 h 74"/>
                  <a:gd name="T8" fmla="*/ 0 w 54"/>
                  <a:gd name="T9" fmla="*/ 0 h 74"/>
                </a:gdLst>
                <a:ahLst/>
                <a:cxnLst>
                  <a:cxn ang="0">
                    <a:pos x="T0" y="T1"/>
                  </a:cxn>
                  <a:cxn ang="0">
                    <a:pos x="T2" y="T3"/>
                  </a:cxn>
                  <a:cxn ang="0">
                    <a:pos x="T4" y="T5"/>
                  </a:cxn>
                  <a:cxn ang="0">
                    <a:pos x="T6" y="T7"/>
                  </a:cxn>
                  <a:cxn ang="0">
                    <a:pos x="T8" y="T9"/>
                  </a:cxn>
                </a:cxnLst>
                <a:rect l="0" t="0" r="r" b="b"/>
                <a:pathLst>
                  <a:path w="54" h="74">
                    <a:moveTo>
                      <a:pt x="54" y="74"/>
                    </a:moveTo>
                    <a:lnTo>
                      <a:pt x="36" y="56"/>
                    </a:lnTo>
                    <a:lnTo>
                      <a:pt x="24" y="38"/>
                    </a:lnTo>
                    <a:lnTo>
                      <a:pt x="2"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9" name="Freeform 420"/>
              <p:cNvSpPr>
                <a:spLocks/>
              </p:cNvSpPr>
              <p:nvPr/>
            </p:nvSpPr>
            <p:spPr bwMode="auto">
              <a:xfrm>
                <a:off x="13600470" y="4838430"/>
                <a:ext cx="12700" cy="6350"/>
              </a:xfrm>
              <a:custGeom>
                <a:avLst/>
                <a:gdLst>
                  <a:gd name="T0" fmla="*/ 20 w 20"/>
                  <a:gd name="T1" fmla="*/ 0 h 10"/>
                  <a:gd name="T2" fmla="*/ 16 w 20"/>
                  <a:gd name="T3" fmla="*/ 2 h 10"/>
                  <a:gd name="T4" fmla="*/ 0 w 20"/>
                  <a:gd name="T5" fmla="*/ 10 h 10"/>
                </a:gdLst>
                <a:ahLst/>
                <a:cxnLst>
                  <a:cxn ang="0">
                    <a:pos x="T0" y="T1"/>
                  </a:cxn>
                  <a:cxn ang="0">
                    <a:pos x="T2" y="T3"/>
                  </a:cxn>
                  <a:cxn ang="0">
                    <a:pos x="T4" y="T5"/>
                  </a:cxn>
                </a:cxnLst>
                <a:rect l="0" t="0" r="r" b="b"/>
                <a:pathLst>
                  <a:path w="20" h="10">
                    <a:moveTo>
                      <a:pt x="20" y="0"/>
                    </a:moveTo>
                    <a:lnTo>
                      <a:pt x="16" y="2"/>
                    </a:lnTo>
                    <a:lnTo>
                      <a:pt x="0" y="1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0" name="Line 421"/>
              <p:cNvSpPr>
                <a:spLocks noChangeShapeType="1"/>
              </p:cNvSpPr>
              <p:nvPr/>
            </p:nvSpPr>
            <p:spPr bwMode="auto">
              <a:xfrm flipV="1">
                <a:off x="13568720" y="4818110"/>
                <a:ext cx="22860" cy="1778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1" name="Line 422"/>
              <p:cNvSpPr>
                <a:spLocks noChangeShapeType="1"/>
              </p:cNvSpPr>
              <p:nvPr/>
            </p:nvSpPr>
            <p:spPr bwMode="auto">
              <a:xfrm flipV="1">
                <a:off x="13601740" y="4827000"/>
                <a:ext cx="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2" name="Freeform 423"/>
              <p:cNvSpPr>
                <a:spLocks/>
              </p:cNvSpPr>
              <p:nvPr/>
            </p:nvSpPr>
            <p:spPr bwMode="auto">
              <a:xfrm>
                <a:off x="13578880" y="4862560"/>
                <a:ext cx="34290" cy="31750"/>
              </a:xfrm>
              <a:custGeom>
                <a:avLst/>
                <a:gdLst>
                  <a:gd name="T0" fmla="*/ 54 w 54"/>
                  <a:gd name="T1" fmla="*/ 50 h 50"/>
                  <a:gd name="T2" fmla="*/ 54 w 54"/>
                  <a:gd name="T3" fmla="*/ 50 h 50"/>
                  <a:gd name="T4" fmla="*/ 38 w 54"/>
                  <a:gd name="T5" fmla="*/ 38 h 50"/>
                  <a:gd name="T6" fmla="*/ 20 w 54"/>
                  <a:gd name="T7" fmla="*/ 24 h 50"/>
                  <a:gd name="T8" fmla="*/ 0 w 54"/>
                  <a:gd name="T9" fmla="*/ 0 h 50"/>
                </a:gdLst>
                <a:ahLst/>
                <a:cxnLst>
                  <a:cxn ang="0">
                    <a:pos x="T0" y="T1"/>
                  </a:cxn>
                  <a:cxn ang="0">
                    <a:pos x="T2" y="T3"/>
                  </a:cxn>
                  <a:cxn ang="0">
                    <a:pos x="T4" y="T5"/>
                  </a:cxn>
                  <a:cxn ang="0">
                    <a:pos x="T6" y="T7"/>
                  </a:cxn>
                  <a:cxn ang="0">
                    <a:pos x="T8" y="T9"/>
                  </a:cxn>
                </a:cxnLst>
                <a:rect l="0" t="0" r="r" b="b"/>
                <a:pathLst>
                  <a:path w="54" h="50">
                    <a:moveTo>
                      <a:pt x="54" y="50"/>
                    </a:moveTo>
                    <a:lnTo>
                      <a:pt x="54" y="50"/>
                    </a:lnTo>
                    <a:lnTo>
                      <a:pt x="38" y="38"/>
                    </a:lnTo>
                    <a:lnTo>
                      <a:pt x="20" y="24"/>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3" name="Line 424"/>
              <p:cNvSpPr>
                <a:spLocks noChangeShapeType="1"/>
              </p:cNvSpPr>
              <p:nvPr/>
            </p:nvSpPr>
            <p:spPr bwMode="auto">
              <a:xfrm>
                <a:off x="13609360" y="487780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4" name="Line 425"/>
              <p:cNvSpPr>
                <a:spLocks noChangeShapeType="1"/>
              </p:cNvSpPr>
              <p:nvPr/>
            </p:nvSpPr>
            <p:spPr bwMode="auto">
              <a:xfrm>
                <a:off x="13599200" y="4870180"/>
                <a:ext cx="10160" cy="762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5" name="Freeform 426"/>
              <p:cNvSpPr>
                <a:spLocks/>
              </p:cNvSpPr>
              <p:nvPr/>
            </p:nvSpPr>
            <p:spPr bwMode="auto">
              <a:xfrm>
                <a:off x="13599200" y="4870180"/>
                <a:ext cx="10160" cy="13970"/>
              </a:xfrm>
              <a:custGeom>
                <a:avLst/>
                <a:gdLst>
                  <a:gd name="T0" fmla="*/ 0 w 16"/>
                  <a:gd name="T1" fmla="*/ 0 h 22"/>
                  <a:gd name="T2" fmla="*/ 16 w 16"/>
                  <a:gd name="T3" fmla="*/ 22 h 22"/>
                  <a:gd name="T4" fmla="*/ 16 w 16"/>
                  <a:gd name="T5" fmla="*/ 22 h 22"/>
                </a:gdLst>
                <a:ahLst/>
                <a:cxnLst>
                  <a:cxn ang="0">
                    <a:pos x="T0" y="T1"/>
                  </a:cxn>
                  <a:cxn ang="0">
                    <a:pos x="T2" y="T3"/>
                  </a:cxn>
                  <a:cxn ang="0">
                    <a:pos x="T4" y="T5"/>
                  </a:cxn>
                </a:cxnLst>
                <a:rect l="0" t="0" r="r" b="b"/>
                <a:pathLst>
                  <a:path w="16" h="22">
                    <a:moveTo>
                      <a:pt x="0" y="0"/>
                    </a:moveTo>
                    <a:lnTo>
                      <a:pt x="16" y="22"/>
                    </a:lnTo>
                    <a:lnTo>
                      <a:pt x="16" y="2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6" name="Freeform 427"/>
              <p:cNvSpPr>
                <a:spLocks/>
              </p:cNvSpPr>
              <p:nvPr/>
            </p:nvSpPr>
            <p:spPr bwMode="auto">
              <a:xfrm>
                <a:off x="13563640" y="4814300"/>
                <a:ext cx="34290" cy="25400"/>
              </a:xfrm>
              <a:custGeom>
                <a:avLst/>
                <a:gdLst>
                  <a:gd name="T0" fmla="*/ 54 w 54"/>
                  <a:gd name="T1" fmla="*/ 0 h 40"/>
                  <a:gd name="T2" fmla="*/ 0 w 54"/>
                  <a:gd name="T3" fmla="*/ 40 h 40"/>
                  <a:gd name="T4" fmla="*/ 0 w 54"/>
                  <a:gd name="T5" fmla="*/ 40 h 40"/>
                </a:gdLst>
                <a:ahLst/>
                <a:cxnLst>
                  <a:cxn ang="0">
                    <a:pos x="T0" y="T1"/>
                  </a:cxn>
                  <a:cxn ang="0">
                    <a:pos x="T2" y="T3"/>
                  </a:cxn>
                  <a:cxn ang="0">
                    <a:pos x="T4" y="T5"/>
                  </a:cxn>
                </a:cxnLst>
                <a:rect l="0" t="0" r="r" b="b"/>
                <a:pathLst>
                  <a:path w="54" h="40">
                    <a:moveTo>
                      <a:pt x="54" y="0"/>
                    </a:moveTo>
                    <a:lnTo>
                      <a:pt x="0" y="40"/>
                    </a:lnTo>
                    <a:lnTo>
                      <a:pt x="0" y="4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7" name="Freeform 428"/>
              <p:cNvSpPr>
                <a:spLocks/>
              </p:cNvSpPr>
              <p:nvPr/>
            </p:nvSpPr>
            <p:spPr bwMode="auto">
              <a:xfrm>
                <a:off x="13597930" y="4807950"/>
                <a:ext cx="11430" cy="62230"/>
              </a:xfrm>
              <a:custGeom>
                <a:avLst/>
                <a:gdLst>
                  <a:gd name="T0" fmla="*/ 6 w 18"/>
                  <a:gd name="T1" fmla="*/ 30 h 98"/>
                  <a:gd name="T2" fmla="*/ 18 w 18"/>
                  <a:gd name="T3" fmla="*/ 0 h 98"/>
                  <a:gd name="T4" fmla="*/ 0 w 18"/>
                  <a:gd name="T5" fmla="*/ 10 h 98"/>
                  <a:gd name="T6" fmla="*/ 6 w 18"/>
                  <a:gd name="T7" fmla="*/ 32 h 98"/>
                  <a:gd name="T8" fmla="*/ 2 w 18"/>
                  <a:gd name="T9" fmla="*/ 98 h 98"/>
                </a:gdLst>
                <a:ahLst/>
                <a:cxnLst>
                  <a:cxn ang="0">
                    <a:pos x="T0" y="T1"/>
                  </a:cxn>
                  <a:cxn ang="0">
                    <a:pos x="T2" y="T3"/>
                  </a:cxn>
                  <a:cxn ang="0">
                    <a:pos x="T4" y="T5"/>
                  </a:cxn>
                  <a:cxn ang="0">
                    <a:pos x="T6" y="T7"/>
                  </a:cxn>
                  <a:cxn ang="0">
                    <a:pos x="T8" y="T9"/>
                  </a:cxn>
                </a:cxnLst>
                <a:rect l="0" t="0" r="r" b="b"/>
                <a:pathLst>
                  <a:path w="18" h="98">
                    <a:moveTo>
                      <a:pt x="6" y="30"/>
                    </a:moveTo>
                    <a:lnTo>
                      <a:pt x="18" y="0"/>
                    </a:lnTo>
                    <a:lnTo>
                      <a:pt x="0" y="10"/>
                    </a:lnTo>
                    <a:lnTo>
                      <a:pt x="6" y="32"/>
                    </a:lnTo>
                    <a:lnTo>
                      <a:pt x="2" y="9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8" name="Freeform 429"/>
              <p:cNvSpPr>
                <a:spLocks/>
              </p:cNvSpPr>
              <p:nvPr/>
            </p:nvSpPr>
            <p:spPr bwMode="auto">
              <a:xfrm>
                <a:off x="13675400" y="4898120"/>
                <a:ext cx="1270" cy="1270"/>
              </a:xfrm>
              <a:custGeom>
                <a:avLst/>
                <a:gdLst>
                  <a:gd name="T0" fmla="*/ 0 w 2"/>
                  <a:gd name="T1" fmla="*/ 2 h 2"/>
                  <a:gd name="T2" fmla="*/ 2 w 2"/>
                  <a:gd name="T3" fmla="*/ 0 h 2"/>
                  <a:gd name="T4" fmla="*/ 0 w 2"/>
                  <a:gd name="T5" fmla="*/ 0 h 2"/>
                </a:gdLst>
                <a:ahLst/>
                <a:cxnLst>
                  <a:cxn ang="0">
                    <a:pos x="T0" y="T1"/>
                  </a:cxn>
                  <a:cxn ang="0">
                    <a:pos x="T2" y="T3"/>
                  </a:cxn>
                  <a:cxn ang="0">
                    <a:pos x="T4" y="T5"/>
                  </a:cxn>
                </a:cxnLst>
                <a:rect l="0" t="0" r="r" b="b"/>
                <a:pathLst>
                  <a:path w="2" h="2">
                    <a:moveTo>
                      <a:pt x="0" y="2"/>
                    </a:moveTo>
                    <a:lnTo>
                      <a:pt x="2"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9" name="Freeform 430"/>
              <p:cNvSpPr>
                <a:spLocks/>
              </p:cNvSpPr>
              <p:nvPr/>
            </p:nvSpPr>
            <p:spPr bwMode="auto">
              <a:xfrm>
                <a:off x="13561100" y="4918440"/>
                <a:ext cx="83820" cy="40640"/>
              </a:xfrm>
              <a:custGeom>
                <a:avLst/>
                <a:gdLst>
                  <a:gd name="T0" fmla="*/ 132 w 132"/>
                  <a:gd name="T1" fmla="*/ 64 h 64"/>
                  <a:gd name="T2" fmla="*/ 0 w 132"/>
                  <a:gd name="T3" fmla="*/ 0 h 64"/>
                  <a:gd name="T4" fmla="*/ 2 w 132"/>
                  <a:gd name="T5" fmla="*/ 0 h 64"/>
                </a:gdLst>
                <a:ahLst/>
                <a:cxnLst>
                  <a:cxn ang="0">
                    <a:pos x="T0" y="T1"/>
                  </a:cxn>
                  <a:cxn ang="0">
                    <a:pos x="T2" y="T3"/>
                  </a:cxn>
                  <a:cxn ang="0">
                    <a:pos x="T4" y="T5"/>
                  </a:cxn>
                </a:cxnLst>
                <a:rect l="0" t="0" r="r" b="b"/>
                <a:pathLst>
                  <a:path w="132" h="64">
                    <a:moveTo>
                      <a:pt x="132" y="64"/>
                    </a:moveTo>
                    <a:lnTo>
                      <a:pt x="0" y="0"/>
                    </a:lnTo>
                    <a:lnTo>
                      <a:pt x="2"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0" name="Freeform 431"/>
              <p:cNvSpPr>
                <a:spLocks/>
              </p:cNvSpPr>
              <p:nvPr/>
            </p:nvSpPr>
            <p:spPr bwMode="auto">
              <a:xfrm>
                <a:off x="13350280" y="4783820"/>
                <a:ext cx="22860" cy="40640"/>
              </a:xfrm>
              <a:custGeom>
                <a:avLst/>
                <a:gdLst>
                  <a:gd name="T0" fmla="*/ 0 w 36"/>
                  <a:gd name="T1" fmla="*/ 64 h 64"/>
                  <a:gd name="T2" fmla="*/ 18 w 36"/>
                  <a:gd name="T3" fmla="*/ 30 h 64"/>
                  <a:gd name="T4" fmla="*/ 36 w 36"/>
                  <a:gd name="T5" fmla="*/ 0 h 64"/>
                </a:gdLst>
                <a:ahLst/>
                <a:cxnLst>
                  <a:cxn ang="0">
                    <a:pos x="T0" y="T1"/>
                  </a:cxn>
                  <a:cxn ang="0">
                    <a:pos x="T2" y="T3"/>
                  </a:cxn>
                  <a:cxn ang="0">
                    <a:pos x="T4" y="T5"/>
                  </a:cxn>
                </a:cxnLst>
                <a:rect l="0" t="0" r="r" b="b"/>
                <a:pathLst>
                  <a:path w="36" h="64">
                    <a:moveTo>
                      <a:pt x="0" y="64"/>
                    </a:moveTo>
                    <a:lnTo>
                      <a:pt x="18" y="30"/>
                    </a:lnTo>
                    <a:lnTo>
                      <a:pt x="36"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1" name="Line 432"/>
              <p:cNvSpPr>
                <a:spLocks noChangeShapeType="1"/>
              </p:cNvSpPr>
              <p:nvPr/>
            </p:nvSpPr>
            <p:spPr bwMode="auto">
              <a:xfrm>
                <a:off x="13559830" y="490701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2" name="Freeform 433"/>
              <p:cNvSpPr>
                <a:spLocks/>
              </p:cNvSpPr>
              <p:nvPr/>
            </p:nvSpPr>
            <p:spPr bwMode="auto">
              <a:xfrm>
                <a:off x="13469660" y="4891770"/>
                <a:ext cx="31750" cy="44450"/>
              </a:xfrm>
              <a:custGeom>
                <a:avLst/>
                <a:gdLst>
                  <a:gd name="T0" fmla="*/ 20 w 50"/>
                  <a:gd name="T1" fmla="*/ 48 h 70"/>
                  <a:gd name="T2" fmla="*/ 0 w 50"/>
                  <a:gd name="T3" fmla="*/ 70 h 70"/>
                  <a:gd name="T4" fmla="*/ 6 w 50"/>
                  <a:gd name="T5" fmla="*/ 58 h 70"/>
                  <a:gd name="T6" fmla="*/ 10 w 50"/>
                  <a:gd name="T7" fmla="*/ 34 h 70"/>
                  <a:gd name="T8" fmla="*/ 28 w 50"/>
                  <a:gd name="T9" fmla="*/ 0 h 70"/>
                  <a:gd name="T10" fmla="*/ 50 w 50"/>
                  <a:gd name="T11" fmla="*/ 14 h 70"/>
                  <a:gd name="T12" fmla="*/ 50 w 50"/>
                  <a:gd name="T13" fmla="*/ 14 h 70"/>
                </a:gdLst>
                <a:ahLst/>
                <a:cxnLst>
                  <a:cxn ang="0">
                    <a:pos x="T0" y="T1"/>
                  </a:cxn>
                  <a:cxn ang="0">
                    <a:pos x="T2" y="T3"/>
                  </a:cxn>
                  <a:cxn ang="0">
                    <a:pos x="T4" y="T5"/>
                  </a:cxn>
                  <a:cxn ang="0">
                    <a:pos x="T6" y="T7"/>
                  </a:cxn>
                  <a:cxn ang="0">
                    <a:pos x="T8" y="T9"/>
                  </a:cxn>
                  <a:cxn ang="0">
                    <a:pos x="T10" y="T11"/>
                  </a:cxn>
                  <a:cxn ang="0">
                    <a:pos x="T12" y="T13"/>
                  </a:cxn>
                </a:cxnLst>
                <a:rect l="0" t="0" r="r" b="b"/>
                <a:pathLst>
                  <a:path w="50" h="70">
                    <a:moveTo>
                      <a:pt x="20" y="48"/>
                    </a:moveTo>
                    <a:lnTo>
                      <a:pt x="0" y="70"/>
                    </a:lnTo>
                    <a:lnTo>
                      <a:pt x="6" y="58"/>
                    </a:lnTo>
                    <a:lnTo>
                      <a:pt x="10" y="34"/>
                    </a:lnTo>
                    <a:lnTo>
                      <a:pt x="28" y="0"/>
                    </a:lnTo>
                    <a:lnTo>
                      <a:pt x="50" y="14"/>
                    </a:lnTo>
                    <a:lnTo>
                      <a:pt x="50" y="1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3" name="Freeform 434"/>
              <p:cNvSpPr>
                <a:spLocks/>
              </p:cNvSpPr>
              <p:nvPr/>
            </p:nvSpPr>
            <p:spPr bwMode="auto">
              <a:xfrm>
                <a:off x="13398540" y="4915900"/>
                <a:ext cx="0" cy="2540"/>
              </a:xfrm>
              <a:custGeom>
                <a:avLst/>
                <a:gdLst>
                  <a:gd name="T0" fmla="*/ 4 h 4"/>
                  <a:gd name="T1" fmla="*/ 0 h 4"/>
                  <a:gd name="T2" fmla="*/ 0 h 4"/>
                </a:gdLst>
                <a:ahLst/>
                <a:cxnLst>
                  <a:cxn ang="0">
                    <a:pos x="0" y="T0"/>
                  </a:cxn>
                  <a:cxn ang="0">
                    <a:pos x="0" y="T1"/>
                  </a:cxn>
                  <a:cxn ang="0">
                    <a:pos x="0" y="T2"/>
                  </a:cxn>
                </a:cxnLst>
                <a:rect l="0" t="0" r="r" b="b"/>
                <a:pathLst>
                  <a:path h="4">
                    <a:moveTo>
                      <a:pt x="0" y="4"/>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4" name="Line 435"/>
              <p:cNvSpPr>
                <a:spLocks noChangeShapeType="1"/>
              </p:cNvSpPr>
              <p:nvPr/>
            </p:nvSpPr>
            <p:spPr bwMode="auto">
              <a:xfrm flipV="1">
                <a:off x="13398540" y="4929870"/>
                <a:ext cx="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5" name="Freeform 436"/>
              <p:cNvSpPr>
                <a:spLocks/>
              </p:cNvSpPr>
              <p:nvPr/>
            </p:nvSpPr>
            <p:spPr bwMode="auto">
              <a:xfrm>
                <a:off x="13310910" y="4914630"/>
                <a:ext cx="85090" cy="26670"/>
              </a:xfrm>
              <a:custGeom>
                <a:avLst/>
                <a:gdLst>
                  <a:gd name="T0" fmla="*/ 134 w 134"/>
                  <a:gd name="T1" fmla="*/ 10 h 42"/>
                  <a:gd name="T2" fmla="*/ 126 w 134"/>
                  <a:gd name="T3" fmla="*/ 0 h 42"/>
                  <a:gd name="T4" fmla="*/ 126 w 134"/>
                  <a:gd name="T5" fmla="*/ 0 h 42"/>
                  <a:gd name="T6" fmla="*/ 86 w 134"/>
                  <a:gd name="T7" fmla="*/ 16 h 42"/>
                  <a:gd name="T8" fmla="*/ 0 w 134"/>
                  <a:gd name="T9" fmla="*/ 42 h 42"/>
                  <a:gd name="T10" fmla="*/ 2 w 134"/>
                  <a:gd name="T11" fmla="*/ 42 h 42"/>
                </a:gdLst>
                <a:ahLst/>
                <a:cxnLst>
                  <a:cxn ang="0">
                    <a:pos x="T0" y="T1"/>
                  </a:cxn>
                  <a:cxn ang="0">
                    <a:pos x="T2" y="T3"/>
                  </a:cxn>
                  <a:cxn ang="0">
                    <a:pos x="T4" y="T5"/>
                  </a:cxn>
                  <a:cxn ang="0">
                    <a:pos x="T6" y="T7"/>
                  </a:cxn>
                  <a:cxn ang="0">
                    <a:pos x="T8" y="T9"/>
                  </a:cxn>
                  <a:cxn ang="0">
                    <a:pos x="T10" y="T11"/>
                  </a:cxn>
                </a:cxnLst>
                <a:rect l="0" t="0" r="r" b="b"/>
                <a:pathLst>
                  <a:path w="134" h="42">
                    <a:moveTo>
                      <a:pt x="134" y="10"/>
                    </a:moveTo>
                    <a:lnTo>
                      <a:pt x="126" y="0"/>
                    </a:lnTo>
                    <a:lnTo>
                      <a:pt x="126" y="0"/>
                    </a:lnTo>
                    <a:lnTo>
                      <a:pt x="86" y="16"/>
                    </a:lnTo>
                    <a:lnTo>
                      <a:pt x="0" y="42"/>
                    </a:lnTo>
                    <a:lnTo>
                      <a:pt x="2" y="4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6" name="Freeform 437"/>
              <p:cNvSpPr>
                <a:spLocks/>
              </p:cNvSpPr>
              <p:nvPr/>
            </p:nvSpPr>
            <p:spPr bwMode="auto">
              <a:xfrm>
                <a:off x="13294400" y="4905740"/>
                <a:ext cx="104140" cy="35560"/>
              </a:xfrm>
              <a:custGeom>
                <a:avLst/>
                <a:gdLst>
                  <a:gd name="T0" fmla="*/ 164 w 164"/>
                  <a:gd name="T1" fmla="*/ 38 h 56"/>
                  <a:gd name="T2" fmla="*/ 134 w 164"/>
                  <a:gd name="T3" fmla="*/ 34 h 56"/>
                  <a:gd name="T4" fmla="*/ 136 w 164"/>
                  <a:gd name="T5" fmla="*/ 34 h 56"/>
                  <a:gd name="T6" fmla="*/ 26 w 164"/>
                  <a:gd name="T7" fmla="*/ 56 h 56"/>
                  <a:gd name="T8" fmla="*/ 22 w 164"/>
                  <a:gd name="T9" fmla="*/ 54 h 56"/>
                  <a:gd name="T10" fmla="*/ 6 w 164"/>
                  <a:gd name="T11" fmla="*/ 40 h 56"/>
                  <a:gd name="T12" fmla="*/ 4 w 164"/>
                  <a:gd name="T13" fmla="*/ 24 h 56"/>
                  <a:gd name="T14" fmla="*/ 10 w 164"/>
                  <a:gd name="T15" fmla="*/ 4 h 56"/>
                  <a:gd name="T16" fmla="*/ 10 w 164"/>
                  <a:gd name="T17" fmla="*/ 4 h 56"/>
                  <a:gd name="T18" fmla="*/ 32 w 164"/>
                  <a:gd name="T19" fmla="*/ 0 h 56"/>
                  <a:gd name="T20" fmla="*/ 10 w 164"/>
                  <a:gd name="T21" fmla="*/ 4 h 56"/>
                  <a:gd name="T22" fmla="*/ 0 w 164"/>
                  <a:gd name="T23" fmla="*/ 6 h 56"/>
                  <a:gd name="T24" fmla="*/ 0 w 164"/>
                  <a:gd name="T25" fmla="*/ 6 h 56"/>
                  <a:gd name="T26" fmla="*/ 10 w 164"/>
                  <a:gd name="T27"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56">
                    <a:moveTo>
                      <a:pt x="164" y="38"/>
                    </a:moveTo>
                    <a:lnTo>
                      <a:pt x="134" y="34"/>
                    </a:lnTo>
                    <a:lnTo>
                      <a:pt x="136" y="34"/>
                    </a:lnTo>
                    <a:lnTo>
                      <a:pt x="26" y="56"/>
                    </a:lnTo>
                    <a:lnTo>
                      <a:pt x="22" y="54"/>
                    </a:lnTo>
                    <a:lnTo>
                      <a:pt x="6" y="40"/>
                    </a:lnTo>
                    <a:lnTo>
                      <a:pt x="4" y="24"/>
                    </a:lnTo>
                    <a:lnTo>
                      <a:pt x="10" y="4"/>
                    </a:lnTo>
                    <a:lnTo>
                      <a:pt x="10" y="4"/>
                    </a:lnTo>
                    <a:lnTo>
                      <a:pt x="32" y="0"/>
                    </a:lnTo>
                    <a:lnTo>
                      <a:pt x="10" y="4"/>
                    </a:lnTo>
                    <a:lnTo>
                      <a:pt x="0" y="6"/>
                    </a:lnTo>
                    <a:lnTo>
                      <a:pt x="0" y="6"/>
                    </a:lnTo>
                    <a:lnTo>
                      <a:pt x="10" y="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7" name="Line 438"/>
              <p:cNvSpPr>
                <a:spLocks noChangeShapeType="1"/>
              </p:cNvSpPr>
              <p:nvPr/>
            </p:nvSpPr>
            <p:spPr bwMode="auto">
              <a:xfrm flipH="1">
                <a:off x="13478550" y="4952730"/>
                <a:ext cx="10160" cy="2032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8" name="Freeform 439"/>
              <p:cNvSpPr>
                <a:spLocks/>
              </p:cNvSpPr>
              <p:nvPr/>
            </p:nvSpPr>
            <p:spPr bwMode="auto">
              <a:xfrm>
                <a:off x="13478550" y="4943840"/>
                <a:ext cx="10160" cy="29210"/>
              </a:xfrm>
              <a:custGeom>
                <a:avLst/>
                <a:gdLst>
                  <a:gd name="T0" fmla="*/ 0 w 16"/>
                  <a:gd name="T1" fmla="*/ 46 h 46"/>
                  <a:gd name="T2" fmla="*/ 0 w 16"/>
                  <a:gd name="T3" fmla="*/ 46 h 46"/>
                  <a:gd name="T4" fmla="*/ 0 w 16"/>
                  <a:gd name="T5" fmla="*/ 46 h 46"/>
                  <a:gd name="T6" fmla="*/ 16 w 16"/>
                  <a:gd name="T7" fmla="*/ 14 h 46"/>
                  <a:gd name="T8" fmla="*/ 14 w 16"/>
                  <a:gd name="T9" fmla="*/ 0 h 46"/>
                </a:gdLst>
                <a:ahLst/>
                <a:cxnLst>
                  <a:cxn ang="0">
                    <a:pos x="T0" y="T1"/>
                  </a:cxn>
                  <a:cxn ang="0">
                    <a:pos x="T2" y="T3"/>
                  </a:cxn>
                  <a:cxn ang="0">
                    <a:pos x="T4" y="T5"/>
                  </a:cxn>
                  <a:cxn ang="0">
                    <a:pos x="T6" y="T7"/>
                  </a:cxn>
                  <a:cxn ang="0">
                    <a:pos x="T8" y="T9"/>
                  </a:cxn>
                </a:cxnLst>
                <a:rect l="0" t="0" r="r" b="b"/>
                <a:pathLst>
                  <a:path w="16" h="46">
                    <a:moveTo>
                      <a:pt x="0" y="46"/>
                    </a:moveTo>
                    <a:lnTo>
                      <a:pt x="0" y="46"/>
                    </a:lnTo>
                    <a:lnTo>
                      <a:pt x="0" y="46"/>
                    </a:lnTo>
                    <a:lnTo>
                      <a:pt x="16" y="14"/>
                    </a:lnTo>
                    <a:lnTo>
                      <a:pt x="14"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9" name="Freeform 440"/>
              <p:cNvSpPr>
                <a:spLocks/>
              </p:cNvSpPr>
              <p:nvPr/>
            </p:nvSpPr>
            <p:spPr bwMode="auto">
              <a:xfrm>
                <a:off x="13515380" y="4884150"/>
                <a:ext cx="59690" cy="63500"/>
              </a:xfrm>
              <a:custGeom>
                <a:avLst/>
                <a:gdLst>
                  <a:gd name="T0" fmla="*/ 94 w 94"/>
                  <a:gd name="T1" fmla="*/ 100 h 100"/>
                  <a:gd name="T2" fmla="*/ 22 w 94"/>
                  <a:gd name="T3" fmla="*/ 52 h 100"/>
                  <a:gd name="T4" fmla="*/ 0 w 94"/>
                  <a:gd name="T5" fmla="*/ 0 h 100"/>
                </a:gdLst>
                <a:ahLst/>
                <a:cxnLst>
                  <a:cxn ang="0">
                    <a:pos x="T0" y="T1"/>
                  </a:cxn>
                  <a:cxn ang="0">
                    <a:pos x="T2" y="T3"/>
                  </a:cxn>
                  <a:cxn ang="0">
                    <a:pos x="T4" y="T5"/>
                  </a:cxn>
                </a:cxnLst>
                <a:rect l="0" t="0" r="r" b="b"/>
                <a:pathLst>
                  <a:path w="94" h="100">
                    <a:moveTo>
                      <a:pt x="94" y="100"/>
                    </a:moveTo>
                    <a:lnTo>
                      <a:pt x="22" y="52"/>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0" name="Freeform 441"/>
              <p:cNvSpPr>
                <a:spLocks/>
              </p:cNvSpPr>
              <p:nvPr/>
            </p:nvSpPr>
            <p:spPr bwMode="auto">
              <a:xfrm>
                <a:off x="13459500" y="4889230"/>
                <a:ext cx="2540" cy="1270"/>
              </a:xfrm>
              <a:custGeom>
                <a:avLst/>
                <a:gdLst>
                  <a:gd name="T0" fmla="*/ 4 w 4"/>
                  <a:gd name="T1" fmla="*/ 2 h 2"/>
                  <a:gd name="T2" fmla="*/ 0 w 4"/>
                  <a:gd name="T3" fmla="*/ 0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0" y="0"/>
                    </a:lnTo>
                    <a:lnTo>
                      <a:pt x="0" y="0"/>
                    </a:lnTo>
                    <a:lnTo>
                      <a:pt x="4"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1" name="Line 442"/>
              <p:cNvSpPr>
                <a:spLocks noChangeShapeType="1"/>
              </p:cNvSpPr>
              <p:nvPr/>
            </p:nvSpPr>
            <p:spPr bwMode="auto">
              <a:xfrm flipV="1">
                <a:off x="13398540" y="4929870"/>
                <a:ext cx="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2" name="Line 443"/>
              <p:cNvSpPr>
                <a:spLocks noChangeShapeType="1"/>
              </p:cNvSpPr>
              <p:nvPr/>
            </p:nvSpPr>
            <p:spPr bwMode="auto">
              <a:xfrm flipH="1">
                <a:off x="13379490" y="4927330"/>
                <a:ext cx="381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3" name="Line 444"/>
              <p:cNvSpPr>
                <a:spLocks noChangeShapeType="1"/>
              </p:cNvSpPr>
              <p:nvPr/>
            </p:nvSpPr>
            <p:spPr bwMode="auto">
              <a:xfrm flipV="1">
                <a:off x="13390920" y="4914630"/>
                <a:ext cx="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4" name="Freeform 445"/>
              <p:cNvSpPr>
                <a:spLocks/>
              </p:cNvSpPr>
              <p:nvPr/>
            </p:nvSpPr>
            <p:spPr bwMode="auto">
              <a:xfrm>
                <a:off x="13298210" y="493114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5" name="Line 446"/>
              <p:cNvSpPr>
                <a:spLocks noChangeShapeType="1"/>
              </p:cNvSpPr>
              <p:nvPr/>
            </p:nvSpPr>
            <p:spPr bwMode="auto">
              <a:xfrm flipH="1" flipV="1">
                <a:off x="13294400" y="4909550"/>
                <a:ext cx="2540" cy="1143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6" name="Freeform 447"/>
              <p:cNvSpPr>
                <a:spLocks/>
              </p:cNvSpPr>
              <p:nvPr/>
            </p:nvSpPr>
            <p:spPr bwMode="auto">
              <a:xfrm>
                <a:off x="13314720" y="4887960"/>
                <a:ext cx="88900" cy="17780"/>
              </a:xfrm>
              <a:custGeom>
                <a:avLst/>
                <a:gdLst>
                  <a:gd name="T0" fmla="*/ 0 w 140"/>
                  <a:gd name="T1" fmla="*/ 28 h 28"/>
                  <a:gd name="T2" fmla="*/ 0 w 140"/>
                  <a:gd name="T3" fmla="*/ 28 h 28"/>
                  <a:gd name="T4" fmla="*/ 62 w 140"/>
                  <a:gd name="T5" fmla="*/ 14 h 28"/>
                  <a:gd name="T6" fmla="*/ 140 w 140"/>
                  <a:gd name="T7" fmla="*/ 0 h 28"/>
                  <a:gd name="T8" fmla="*/ 140 w 140"/>
                  <a:gd name="T9" fmla="*/ 0 h 28"/>
                </a:gdLst>
                <a:ahLst/>
                <a:cxnLst>
                  <a:cxn ang="0">
                    <a:pos x="T0" y="T1"/>
                  </a:cxn>
                  <a:cxn ang="0">
                    <a:pos x="T2" y="T3"/>
                  </a:cxn>
                  <a:cxn ang="0">
                    <a:pos x="T4" y="T5"/>
                  </a:cxn>
                  <a:cxn ang="0">
                    <a:pos x="T6" y="T7"/>
                  </a:cxn>
                  <a:cxn ang="0">
                    <a:pos x="T8" y="T9"/>
                  </a:cxn>
                </a:cxnLst>
                <a:rect l="0" t="0" r="r" b="b"/>
                <a:pathLst>
                  <a:path w="140" h="28">
                    <a:moveTo>
                      <a:pt x="0" y="28"/>
                    </a:moveTo>
                    <a:lnTo>
                      <a:pt x="0" y="28"/>
                    </a:lnTo>
                    <a:lnTo>
                      <a:pt x="62" y="14"/>
                    </a:lnTo>
                    <a:lnTo>
                      <a:pt x="140" y="0"/>
                    </a:lnTo>
                    <a:lnTo>
                      <a:pt x="14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7" name="Line 448"/>
              <p:cNvSpPr>
                <a:spLocks noChangeShapeType="1"/>
              </p:cNvSpPr>
              <p:nvPr/>
            </p:nvSpPr>
            <p:spPr bwMode="auto">
              <a:xfrm>
                <a:off x="13421400" y="4889230"/>
                <a:ext cx="3810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8" name="Line 449"/>
              <p:cNvSpPr>
                <a:spLocks noChangeShapeType="1"/>
              </p:cNvSpPr>
              <p:nvPr/>
            </p:nvSpPr>
            <p:spPr bwMode="auto">
              <a:xfrm flipV="1">
                <a:off x="13427750" y="4893040"/>
                <a:ext cx="35560" cy="762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9" name="Freeform 450"/>
              <p:cNvSpPr>
                <a:spLocks/>
              </p:cNvSpPr>
              <p:nvPr/>
            </p:nvSpPr>
            <p:spPr bwMode="auto">
              <a:xfrm>
                <a:off x="13420130" y="4816840"/>
                <a:ext cx="86360" cy="96520"/>
              </a:xfrm>
              <a:custGeom>
                <a:avLst/>
                <a:gdLst>
                  <a:gd name="T0" fmla="*/ 88 w 136"/>
                  <a:gd name="T1" fmla="*/ 152 h 152"/>
                  <a:gd name="T2" fmla="*/ 46 w 136"/>
                  <a:gd name="T3" fmla="*/ 84 h 152"/>
                  <a:gd name="T4" fmla="*/ 0 w 136"/>
                  <a:gd name="T5" fmla="*/ 16 h 152"/>
                  <a:gd name="T6" fmla="*/ 12 w 136"/>
                  <a:gd name="T7" fmla="*/ 0 h 152"/>
                  <a:gd name="T8" fmla="*/ 50 w 136"/>
                  <a:gd name="T9" fmla="*/ 8 h 152"/>
                  <a:gd name="T10" fmla="*/ 136 w 136"/>
                  <a:gd name="T11" fmla="*/ 88 h 152"/>
                </a:gdLst>
                <a:ahLst/>
                <a:cxnLst>
                  <a:cxn ang="0">
                    <a:pos x="T0" y="T1"/>
                  </a:cxn>
                  <a:cxn ang="0">
                    <a:pos x="T2" y="T3"/>
                  </a:cxn>
                  <a:cxn ang="0">
                    <a:pos x="T4" y="T5"/>
                  </a:cxn>
                  <a:cxn ang="0">
                    <a:pos x="T6" y="T7"/>
                  </a:cxn>
                  <a:cxn ang="0">
                    <a:pos x="T8" y="T9"/>
                  </a:cxn>
                  <a:cxn ang="0">
                    <a:pos x="T10" y="T11"/>
                  </a:cxn>
                </a:cxnLst>
                <a:rect l="0" t="0" r="r" b="b"/>
                <a:pathLst>
                  <a:path w="136" h="152">
                    <a:moveTo>
                      <a:pt x="88" y="152"/>
                    </a:moveTo>
                    <a:lnTo>
                      <a:pt x="46" y="84"/>
                    </a:lnTo>
                    <a:lnTo>
                      <a:pt x="0" y="16"/>
                    </a:lnTo>
                    <a:lnTo>
                      <a:pt x="12" y="0"/>
                    </a:lnTo>
                    <a:lnTo>
                      <a:pt x="50" y="8"/>
                    </a:lnTo>
                    <a:lnTo>
                      <a:pt x="136" y="8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0" name="Freeform 451"/>
              <p:cNvSpPr>
                <a:spLocks/>
              </p:cNvSpPr>
              <p:nvPr/>
            </p:nvSpPr>
            <p:spPr bwMode="auto">
              <a:xfrm>
                <a:off x="13488710" y="4880340"/>
                <a:ext cx="148590" cy="176530"/>
              </a:xfrm>
              <a:custGeom>
                <a:avLst/>
                <a:gdLst>
                  <a:gd name="T0" fmla="*/ 38 w 234"/>
                  <a:gd name="T1" fmla="*/ 0 h 278"/>
                  <a:gd name="T2" fmla="*/ 38 w 234"/>
                  <a:gd name="T3" fmla="*/ 0 h 278"/>
                  <a:gd name="T4" fmla="*/ 64 w 234"/>
                  <a:gd name="T5" fmla="*/ 58 h 278"/>
                  <a:gd name="T6" fmla="*/ 136 w 234"/>
                  <a:gd name="T7" fmla="*/ 106 h 278"/>
                  <a:gd name="T8" fmla="*/ 234 w 234"/>
                  <a:gd name="T9" fmla="*/ 172 h 278"/>
                  <a:gd name="T10" fmla="*/ 220 w 234"/>
                  <a:gd name="T11" fmla="*/ 192 h 278"/>
                  <a:gd name="T12" fmla="*/ 206 w 234"/>
                  <a:gd name="T13" fmla="*/ 206 h 278"/>
                  <a:gd name="T14" fmla="*/ 174 w 234"/>
                  <a:gd name="T15" fmla="*/ 250 h 278"/>
                  <a:gd name="T16" fmla="*/ 172 w 234"/>
                  <a:gd name="T17" fmla="*/ 260 h 278"/>
                  <a:gd name="T18" fmla="*/ 164 w 234"/>
                  <a:gd name="T19" fmla="*/ 272 h 278"/>
                  <a:gd name="T20" fmla="*/ 154 w 234"/>
                  <a:gd name="T21" fmla="*/ 278 h 278"/>
                  <a:gd name="T22" fmla="*/ 64 w 234"/>
                  <a:gd name="T23" fmla="*/ 220 h 278"/>
                  <a:gd name="T24" fmla="*/ 64 w 234"/>
                  <a:gd name="T25" fmla="*/ 220 h 278"/>
                  <a:gd name="T26" fmla="*/ 0 w 234"/>
                  <a:gd name="T27" fmla="*/ 18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78">
                    <a:moveTo>
                      <a:pt x="38" y="0"/>
                    </a:moveTo>
                    <a:lnTo>
                      <a:pt x="38" y="0"/>
                    </a:lnTo>
                    <a:lnTo>
                      <a:pt x="64" y="58"/>
                    </a:lnTo>
                    <a:lnTo>
                      <a:pt x="136" y="106"/>
                    </a:lnTo>
                    <a:lnTo>
                      <a:pt x="234" y="172"/>
                    </a:lnTo>
                    <a:lnTo>
                      <a:pt x="220" y="192"/>
                    </a:lnTo>
                    <a:lnTo>
                      <a:pt x="206" y="206"/>
                    </a:lnTo>
                    <a:lnTo>
                      <a:pt x="174" y="250"/>
                    </a:lnTo>
                    <a:lnTo>
                      <a:pt x="172" y="260"/>
                    </a:lnTo>
                    <a:lnTo>
                      <a:pt x="164" y="272"/>
                    </a:lnTo>
                    <a:lnTo>
                      <a:pt x="154" y="278"/>
                    </a:lnTo>
                    <a:lnTo>
                      <a:pt x="64" y="220"/>
                    </a:lnTo>
                    <a:lnTo>
                      <a:pt x="64" y="220"/>
                    </a:lnTo>
                    <a:lnTo>
                      <a:pt x="0" y="18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1" name="Line 452"/>
              <p:cNvSpPr>
                <a:spLocks noChangeShapeType="1"/>
              </p:cNvSpPr>
              <p:nvPr/>
            </p:nvSpPr>
            <p:spPr bwMode="auto">
              <a:xfrm>
                <a:off x="13592850" y="505306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2" name="Freeform 453"/>
              <p:cNvSpPr>
                <a:spLocks/>
              </p:cNvSpPr>
              <p:nvPr/>
            </p:nvSpPr>
            <p:spPr bwMode="auto">
              <a:xfrm>
                <a:off x="13476010" y="4984480"/>
                <a:ext cx="8890" cy="11430"/>
              </a:xfrm>
              <a:custGeom>
                <a:avLst/>
                <a:gdLst>
                  <a:gd name="T0" fmla="*/ 14 w 14"/>
                  <a:gd name="T1" fmla="*/ 18 h 18"/>
                  <a:gd name="T2" fmla="*/ 14 w 14"/>
                  <a:gd name="T3" fmla="*/ 18 h 18"/>
                  <a:gd name="T4" fmla="*/ 0 w 14"/>
                  <a:gd name="T5" fmla="*/ 4 h 18"/>
                  <a:gd name="T6" fmla="*/ 0 w 14"/>
                  <a:gd name="T7" fmla="*/ 0 h 18"/>
                </a:gdLst>
                <a:ahLst/>
                <a:cxnLst>
                  <a:cxn ang="0">
                    <a:pos x="T0" y="T1"/>
                  </a:cxn>
                  <a:cxn ang="0">
                    <a:pos x="T2" y="T3"/>
                  </a:cxn>
                  <a:cxn ang="0">
                    <a:pos x="T4" y="T5"/>
                  </a:cxn>
                  <a:cxn ang="0">
                    <a:pos x="T6" y="T7"/>
                  </a:cxn>
                </a:cxnLst>
                <a:rect l="0" t="0" r="r" b="b"/>
                <a:pathLst>
                  <a:path w="14" h="18">
                    <a:moveTo>
                      <a:pt x="14" y="18"/>
                    </a:moveTo>
                    <a:lnTo>
                      <a:pt x="14" y="18"/>
                    </a:lnTo>
                    <a:lnTo>
                      <a:pt x="0" y="4"/>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3" name="Line 454"/>
              <p:cNvSpPr>
                <a:spLocks noChangeShapeType="1"/>
              </p:cNvSpPr>
              <p:nvPr/>
            </p:nvSpPr>
            <p:spPr bwMode="auto">
              <a:xfrm flipV="1">
                <a:off x="13476010" y="4973050"/>
                <a:ext cx="2540" cy="1016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4" name="Freeform 455"/>
              <p:cNvSpPr>
                <a:spLocks/>
              </p:cNvSpPr>
              <p:nvPr/>
            </p:nvSpPr>
            <p:spPr bwMode="auto">
              <a:xfrm>
                <a:off x="13449340" y="4941300"/>
                <a:ext cx="43180" cy="6350"/>
              </a:xfrm>
              <a:custGeom>
                <a:avLst/>
                <a:gdLst>
                  <a:gd name="T0" fmla="*/ 68 w 68"/>
                  <a:gd name="T1" fmla="*/ 6 h 10"/>
                  <a:gd name="T2" fmla="*/ 68 w 68"/>
                  <a:gd name="T3" fmla="*/ 6 h 10"/>
                  <a:gd name="T4" fmla="*/ 68 w 68"/>
                  <a:gd name="T5" fmla="*/ 6 h 10"/>
                  <a:gd name="T6" fmla="*/ 40 w 68"/>
                  <a:gd name="T7" fmla="*/ 0 h 10"/>
                  <a:gd name="T8" fmla="*/ 30 w 68"/>
                  <a:gd name="T9" fmla="*/ 6 h 10"/>
                  <a:gd name="T10" fmla="*/ 0 w 68"/>
                  <a:gd name="T11" fmla="*/ 10 h 10"/>
                </a:gdLst>
                <a:ahLst/>
                <a:cxnLst>
                  <a:cxn ang="0">
                    <a:pos x="T0" y="T1"/>
                  </a:cxn>
                  <a:cxn ang="0">
                    <a:pos x="T2" y="T3"/>
                  </a:cxn>
                  <a:cxn ang="0">
                    <a:pos x="T4" y="T5"/>
                  </a:cxn>
                  <a:cxn ang="0">
                    <a:pos x="T6" y="T7"/>
                  </a:cxn>
                  <a:cxn ang="0">
                    <a:pos x="T8" y="T9"/>
                  </a:cxn>
                  <a:cxn ang="0">
                    <a:pos x="T10" y="T11"/>
                  </a:cxn>
                </a:cxnLst>
                <a:rect l="0" t="0" r="r" b="b"/>
                <a:pathLst>
                  <a:path w="68" h="10">
                    <a:moveTo>
                      <a:pt x="68" y="6"/>
                    </a:moveTo>
                    <a:lnTo>
                      <a:pt x="68" y="6"/>
                    </a:lnTo>
                    <a:lnTo>
                      <a:pt x="68" y="6"/>
                    </a:lnTo>
                    <a:lnTo>
                      <a:pt x="40" y="0"/>
                    </a:lnTo>
                    <a:lnTo>
                      <a:pt x="30" y="6"/>
                    </a:lnTo>
                    <a:lnTo>
                      <a:pt x="0" y="1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5" name="Freeform 456"/>
              <p:cNvSpPr>
                <a:spLocks/>
              </p:cNvSpPr>
              <p:nvPr/>
            </p:nvSpPr>
            <p:spPr bwMode="auto">
              <a:xfrm>
                <a:off x="13469660" y="4917170"/>
                <a:ext cx="22860" cy="27940"/>
              </a:xfrm>
              <a:custGeom>
                <a:avLst/>
                <a:gdLst>
                  <a:gd name="T0" fmla="*/ 12 w 36"/>
                  <a:gd name="T1" fmla="*/ 0 h 44"/>
                  <a:gd name="T2" fmla="*/ 0 w 36"/>
                  <a:gd name="T3" fmla="*/ 30 h 44"/>
                  <a:gd name="T4" fmla="*/ 36 w 36"/>
                  <a:gd name="T5" fmla="*/ 44 h 44"/>
                </a:gdLst>
                <a:ahLst/>
                <a:cxnLst>
                  <a:cxn ang="0">
                    <a:pos x="T0" y="T1"/>
                  </a:cxn>
                  <a:cxn ang="0">
                    <a:pos x="T2" y="T3"/>
                  </a:cxn>
                  <a:cxn ang="0">
                    <a:pos x="T4" y="T5"/>
                  </a:cxn>
                </a:cxnLst>
                <a:rect l="0" t="0" r="r" b="b"/>
                <a:pathLst>
                  <a:path w="36" h="44">
                    <a:moveTo>
                      <a:pt x="12" y="0"/>
                    </a:moveTo>
                    <a:lnTo>
                      <a:pt x="0" y="30"/>
                    </a:lnTo>
                    <a:lnTo>
                      <a:pt x="36" y="4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6" name="Freeform 457"/>
              <p:cNvSpPr>
                <a:spLocks/>
              </p:cNvSpPr>
              <p:nvPr/>
            </p:nvSpPr>
            <p:spPr bwMode="auto">
              <a:xfrm>
                <a:off x="13488710" y="4945110"/>
                <a:ext cx="6350" cy="20320"/>
              </a:xfrm>
              <a:custGeom>
                <a:avLst/>
                <a:gdLst>
                  <a:gd name="T0" fmla="*/ 10 w 10"/>
                  <a:gd name="T1" fmla="*/ 32 h 32"/>
                  <a:gd name="T2" fmla="*/ 10 w 10"/>
                  <a:gd name="T3" fmla="*/ 32 h 32"/>
                  <a:gd name="T4" fmla="*/ 0 w 10"/>
                  <a:gd name="T5" fmla="*/ 10 h 32"/>
                  <a:gd name="T6" fmla="*/ 6 w 10"/>
                  <a:gd name="T7" fmla="*/ 0 h 32"/>
                </a:gdLst>
                <a:ahLst/>
                <a:cxnLst>
                  <a:cxn ang="0">
                    <a:pos x="T0" y="T1"/>
                  </a:cxn>
                  <a:cxn ang="0">
                    <a:pos x="T2" y="T3"/>
                  </a:cxn>
                  <a:cxn ang="0">
                    <a:pos x="T4" y="T5"/>
                  </a:cxn>
                  <a:cxn ang="0">
                    <a:pos x="T6" y="T7"/>
                  </a:cxn>
                </a:cxnLst>
                <a:rect l="0" t="0" r="r" b="b"/>
                <a:pathLst>
                  <a:path w="10" h="32">
                    <a:moveTo>
                      <a:pt x="10" y="32"/>
                    </a:moveTo>
                    <a:lnTo>
                      <a:pt x="10" y="32"/>
                    </a:lnTo>
                    <a:lnTo>
                      <a:pt x="0" y="10"/>
                    </a:lnTo>
                    <a:lnTo>
                      <a:pt x="6"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7" name="Line 458"/>
              <p:cNvSpPr>
                <a:spLocks noChangeShapeType="1"/>
              </p:cNvSpPr>
              <p:nvPr/>
            </p:nvSpPr>
            <p:spPr bwMode="auto">
              <a:xfrm flipH="1" flipV="1">
                <a:off x="13398540" y="4931140"/>
                <a:ext cx="127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8" name="Freeform 459"/>
              <p:cNvSpPr>
                <a:spLocks/>
              </p:cNvSpPr>
              <p:nvPr/>
            </p:nvSpPr>
            <p:spPr bwMode="auto">
              <a:xfrm>
                <a:off x="13403620" y="4886690"/>
                <a:ext cx="17780" cy="2540"/>
              </a:xfrm>
              <a:custGeom>
                <a:avLst/>
                <a:gdLst>
                  <a:gd name="T0" fmla="*/ 0 w 28"/>
                  <a:gd name="T1" fmla="*/ 2 h 4"/>
                  <a:gd name="T2" fmla="*/ 0 w 28"/>
                  <a:gd name="T3" fmla="*/ 2 h 4"/>
                  <a:gd name="T4" fmla="*/ 16 w 28"/>
                  <a:gd name="T5" fmla="*/ 0 h 4"/>
                  <a:gd name="T6" fmla="*/ 28 w 28"/>
                  <a:gd name="T7" fmla="*/ 4 h 4"/>
                </a:gdLst>
                <a:ahLst/>
                <a:cxnLst>
                  <a:cxn ang="0">
                    <a:pos x="T0" y="T1"/>
                  </a:cxn>
                  <a:cxn ang="0">
                    <a:pos x="T2" y="T3"/>
                  </a:cxn>
                  <a:cxn ang="0">
                    <a:pos x="T4" y="T5"/>
                  </a:cxn>
                  <a:cxn ang="0">
                    <a:pos x="T6" y="T7"/>
                  </a:cxn>
                </a:cxnLst>
                <a:rect l="0" t="0" r="r" b="b"/>
                <a:pathLst>
                  <a:path w="28" h="4">
                    <a:moveTo>
                      <a:pt x="0" y="2"/>
                    </a:moveTo>
                    <a:lnTo>
                      <a:pt x="0" y="2"/>
                    </a:lnTo>
                    <a:lnTo>
                      <a:pt x="16" y="0"/>
                    </a:lnTo>
                    <a:lnTo>
                      <a:pt x="28" y="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9" name="Line 460"/>
              <p:cNvSpPr>
                <a:spLocks noChangeShapeType="1"/>
              </p:cNvSpPr>
              <p:nvPr/>
            </p:nvSpPr>
            <p:spPr bwMode="auto">
              <a:xfrm>
                <a:off x="13449340" y="489558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0" name="Freeform 461"/>
              <p:cNvSpPr>
                <a:spLocks/>
              </p:cNvSpPr>
              <p:nvPr/>
            </p:nvSpPr>
            <p:spPr bwMode="auto">
              <a:xfrm>
                <a:off x="13403620" y="4886690"/>
                <a:ext cx="45720" cy="8890"/>
              </a:xfrm>
              <a:custGeom>
                <a:avLst/>
                <a:gdLst>
                  <a:gd name="T0" fmla="*/ 0 w 72"/>
                  <a:gd name="T1" fmla="*/ 2 h 14"/>
                  <a:gd name="T2" fmla="*/ 0 w 72"/>
                  <a:gd name="T3" fmla="*/ 2 h 14"/>
                  <a:gd name="T4" fmla="*/ 16 w 72"/>
                  <a:gd name="T5" fmla="*/ 0 h 14"/>
                  <a:gd name="T6" fmla="*/ 72 w 72"/>
                  <a:gd name="T7" fmla="*/ 14 h 14"/>
                </a:gdLst>
                <a:ahLst/>
                <a:cxnLst>
                  <a:cxn ang="0">
                    <a:pos x="T0" y="T1"/>
                  </a:cxn>
                  <a:cxn ang="0">
                    <a:pos x="T2" y="T3"/>
                  </a:cxn>
                  <a:cxn ang="0">
                    <a:pos x="T4" y="T5"/>
                  </a:cxn>
                  <a:cxn ang="0">
                    <a:pos x="T6" y="T7"/>
                  </a:cxn>
                </a:cxnLst>
                <a:rect l="0" t="0" r="r" b="b"/>
                <a:pathLst>
                  <a:path w="72" h="14">
                    <a:moveTo>
                      <a:pt x="0" y="2"/>
                    </a:moveTo>
                    <a:lnTo>
                      <a:pt x="0" y="2"/>
                    </a:lnTo>
                    <a:lnTo>
                      <a:pt x="16" y="0"/>
                    </a:lnTo>
                    <a:lnTo>
                      <a:pt x="72" y="1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1" name="Freeform 462"/>
              <p:cNvSpPr>
                <a:spLocks/>
              </p:cNvSpPr>
              <p:nvPr/>
            </p:nvSpPr>
            <p:spPr bwMode="auto">
              <a:xfrm>
                <a:off x="13476010" y="4973050"/>
                <a:ext cx="2540" cy="10160"/>
              </a:xfrm>
              <a:custGeom>
                <a:avLst/>
                <a:gdLst>
                  <a:gd name="T0" fmla="*/ 0 w 4"/>
                  <a:gd name="T1" fmla="*/ 16 h 16"/>
                  <a:gd name="T2" fmla="*/ 4 w 4"/>
                  <a:gd name="T3" fmla="*/ 0 h 16"/>
                  <a:gd name="T4" fmla="*/ 4 w 4"/>
                  <a:gd name="T5" fmla="*/ 0 h 16"/>
                </a:gdLst>
                <a:ahLst/>
                <a:cxnLst>
                  <a:cxn ang="0">
                    <a:pos x="T0" y="T1"/>
                  </a:cxn>
                  <a:cxn ang="0">
                    <a:pos x="T2" y="T3"/>
                  </a:cxn>
                  <a:cxn ang="0">
                    <a:pos x="T4" y="T5"/>
                  </a:cxn>
                </a:cxnLst>
                <a:rect l="0" t="0" r="r" b="b"/>
                <a:pathLst>
                  <a:path w="4" h="16">
                    <a:moveTo>
                      <a:pt x="0" y="16"/>
                    </a:moveTo>
                    <a:lnTo>
                      <a:pt x="4" y="0"/>
                    </a:lnTo>
                    <a:lnTo>
                      <a:pt x="4"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2" name="Freeform 463"/>
              <p:cNvSpPr>
                <a:spLocks/>
              </p:cNvSpPr>
              <p:nvPr/>
            </p:nvSpPr>
            <p:spPr bwMode="auto">
              <a:xfrm>
                <a:off x="13379490" y="492733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3" name="Freeform 464"/>
              <p:cNvSpPr>
                <a:spLocks/>
              </p:cNvSpPr>
              <p:nvPr/>
            </p:nvSpPr>
            <p:spPr bwMode="auto">
              <a:xfrm>
                <a:off x="13308370" y="494003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4" name="Freeform 465"/>
              <p:cNvSpPr>
                <a:spLocks/>
              </p:cNvSpPr>
              <p:nvPr/>
            </p:nvSpPr>
            <p:spPr bwMode="auto">
              <a:xfrm>
                <a:off x="13298210" y="493114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5" name="Line 466"/>
              <p:cNvSpPr>
                <a:spLocks noChangeShapeType="1"/>
              </p:cNvSpPr>
              <p:nvPr/>
            </p:nvSpPr>
            <p:spPr bwMode="auto">
              <a:xfrm>
                <a:off x="13296940" y="492098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6" name="Freeform 467"/>
              <p:cNvSpPr>
                <a:spLocks/>
              </p:cNvSpPr>
              <p:nvPr/>
            </p:nvSpPr>
            <p:spPr bwMode="auto">
              <a:xfrm>
                <a:off x="13580150" y="4621260"/>
                <a:ext cx="106680" cy="22860"/>
              </a:xfrm>
              <a:custGeom>
                <a:avLst/>
                <a:gdLst>
                  <a:gd name="T0" fmla="*/ 168 w 168"/>
                  <a:gd name="T1" fmla="*/ 0 h 36"/>
                  <a:gd name="T2" fmla="*/ 168 w 168"/>
                  <a:gd name="T3" fmla="*/ 0 h 36"/>
                  <a:gd name="T4" fmla="*/ 148 w 168"/>
                  <a:gd name="T5" fmla="*/ 34 h 36"/>
                  <a:gd name="T6" fmla="*/ 126 w 168"/>
                  <a:gd name="T7" fmla="*/ 26 h 36"/>
                  <a:gd name="T8" fmla="*/ 100 w 168"/>
                  <a:gd name="T9" fmla="*/ 10 h 36"/>
                  <a:gd name="T10" fmla="*/ 0 w 168"/>
                  <a:gd name="T11" fmla="*/ 36 h 36"/>
                  <a:gd name="T12" fmla="*/ 0 w 16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8" h="36">
                    <a:moveTo>
                      <a:pt x="168" y="0"/>
                    </a:moveTo>
                    <a:lnTo>
                      <a:pt x="168" y="0"/>
                    </a:lnTo>
                    <a:lnTo>
                      <a:pt x="148" y="34"/>
                    </a:lnTo>
                    <a:lnTo>
                      <a:pt x="126" y="26"/>
                    </a:lnTo>
                    <a:lnTo>
                      <a:pt x="100" y="10"/>
                    </a:lnTo>
                    <a:lnTo>
                      <a:pt x="0" y="36"/>
                    </a:lnTo>
                    <a:lnTo>
                      <a:pt x="0" y="3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7" name="Freeform 468"/>
              <p:cNvSpPr>
                <a:spLocks/>
              </p:cNvSpPr>
              <p:nvPr/>
            </p:nvSpPr>
            <p:spPr bwMode="auto">
              <a:xfrm>
                <a:off x="13603010" y="4637770"/>
                <a:ext cx="43180" cy="20320"/>
              </a:xfrm>
              <a:custGeom>
                <a:avLst/>
                <a:gdLst>
                  <a:gd name="T0" fmla="*/ 0 w 68"/>
                  <a:gd name="T1" fmla="*/ 0 h 32"/>
                  <a:gd name="T2" fmla="*/ 58 w 68"/>
                  <a:gd name="T3" fmla="*/ 22 h 32"/>
                  <a:gd name="T4" fmla="*/ 68 w 68"/>
                  <a:gd name="T5" fmla="*/ 32 h 32"/>
                  <a:gd name="T6" fmla="*/ 68 w 68"/>
                  <a:gd name="T7" fmla="*/ 32 h 32"/>
                </a:gdLst>
                <a:ahLst/>
                <a:cxnLst>
                  <a:cxn ang="0">
                    <a:pos x="T0" y="T1"/>
                  </a:cxn>
                  <a:cxn ang="0">
                    <a:pos x="T2" y="T3"/>
                  </a:cxn>
                  <a:cxn ang="0">
                    <a:pos x="T4" y="T5"/>
                  </a:cxn>
                  <a:cxn ang="0">
                    <a:pos x="T6" y="T7"/>
                  </a:cxn>
                </a:cxnLst>
                <a:rect l="0" t="0" r="r" b="b"/>
                <a:pathLst>
                  <a:path w="68" h="32">
                    <a:moveTo>
                      <a:pt x="0" y="0"/>
                    </a:moveTo>
                    <a:lnTo>
                      <a:pt x="58" y="22"/>
                    </a:lnTo>
                    <a:lnTo>
                      <a:pt x="68" y="32"/>
                    </a:lnTo>
                    <a:lnTo>
                      <a:pt x="68" y="3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8" name="Freeform 469"/>
              <p:cNvSpPr>
                <a:spLocks/>
              </p:cNvSpPr>
              <p:nvPr/>
            </p:nvSpPr>
            <p:spPr bwMode="auto">
              <a:xfrm>
                <a:off x="13694450" y="4665710"/>
                <a:ext cx="48260" cy="6350"/>
              </a:xfrm>
              <a:custGeom>
                <a:avLst/>
                <a:gdLst>
                  <a:gd name="T0" fmla="*/ 76 w 76"/>
                  <a:gd name="T1" fmla="*/ 10 h 10"/>
                  <a:gd name="T2" fmla="*/ 66 w 76"/>
                  <a:gd name="T3" fmla="*/ 10 h 10"/>
                  <a:gd name="T4" fmla="*/ 0 w 76"/>
                  <a:gd name="T5" fmla="*/ 0 h 10"/>
                </a:gdLst>
                <a:ahLst/>
                <a:cxnLst>
                  <a:cxn ang="0">
                    <a:pos x="T0" y="T1"/>
                  </a:cxn>
                  <a:cxn ang="0">
                    <a:pos x="T2" y="T3"/>
                  </a:cxn>
                  <a:cxn ang="0">
                    <a:pos x="T4" y="T5"/>
                  </a:cxn>
                </a:cxnLst>
                <a:rect l="0" t="0" r="r" b="b"/>
                <a:pathLst>
                  <a:path w="76" h="10">
                    <a:moveTo>
                      <a:pt x="76" y="10"/>
                    </a:moveTo>
                    <a:lnTo>
                      <a:pt x="66" y="1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9" name="Freeform 470"/>
              <p:cNvSpPr>
                <a:spLocks/>
              </p:cNvSpPr>
              <p:nvPr/>
            </p:nvSpPr>
            <p:spPr bwMode="auto">
              <a:xfrm>
                <a:off x="13644920" y="4658090"/>
                <a:ext cx="17780" cy="3810"/>
              </a:xfrm>
              <a:custGeom>
                <a:avLst/>
                <a:gdLst>
                  <a:gd name="T0" fmla="*/ 28 w 28"/>
                  <a:gd name="T1" fmla="*/ 4 h 6"/>
                  <a:gd name="T2" fmla="*/ 2 w 28"/>
                  <a:gd name="T3" fmla="*/ 0 h 6"/>
                  <a:gd name="T4" fmla="*/ 0 w 28"/>
                  <a:gd name="T5" fmla="*/ 6 h 6"/>
                  <a:gd name="T6" fmla="*/ 2 w 28"/>
                  <a:gd name="T7" fmla="*/ 0 h 6"/>
                </a:gdLst>
                <a:ahLst/>
                <a:cxnLst>
                  <a:cxn ang="0">
                    <a:pos x="T0" y="T1"/>
                  </a:cxn>
                  <a:cxn ang="0">
                    <a:pos x="T2" y="T3"/>
                  </a:cxn>
                  <a:cxn ang="0">
                    <a:pos x="T4" y="T5"/>
                  </a:cxn>
                  <a:cxn ang="0">
                    <a:pos x="T6" y="T7"/>
                  </a:cxn>
                </a:cxnLst>
                <a:rect l="0" t="0" r="r" b="b"/>
                <a:pathLst>
                  <a:path w="28" h="6">
                    <a:moveTo>
                      <a:pt x="28" y="4"/>
                    </a:moveTo>
                    <a:lnTo>
                      <a:pt x="2" y="0"/>
                    </a:lnTo>
                    <a:lnTo>
                      <a:pt x="0" y="6"/>
                    </a:lnTo>
                    <a:lnTo>
                      <a:pt x="2"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0" name="Line 471"/>
              <p:cNvSpPr>
                <a:spLocks noChangeShapeType="1"/>
              </p:cNvSpPr>
              <p:nvPr/>
            </p:nvSpPr>
            <p:spPr bwMode="auto">
              <a:xfrm flipH="1" flipV="1">
                <a:off x="13663970" y="4660630"/>
                <a:ext cx="19050" cy="254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1" name="Line 472"/>
              <p:cNvSpPr>
                <a:spLocks noChangeShapeType="1"/>
              </p:cNvSpPr>
              <p:nvPr/>
            </p:nvSpPr>
            <p:spPr bwMode="auto">
              <a:xfrm flipH="1">
                <a:off x="13578880" y="4588240"/>
                <a:ext cx="8890" cy="889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2" name="Freeform 473"/>
              <p:cNvSpPr>
                <a:spLocks/>
              </p:cNvSpPr>
              <p:nvPr/>
            </p:nvSpPr>
            <p:spPr bwMode="auto">
              <a:xfrm>
                <a:off x="13477280" y="4660630"/>
                <a:ext cx="92710" cy="24130"/>
              </a:xfrm>
              <a:custGeom>
                <a:avLst/>
                <a:gdLst>
                  <a:gd name="T0" fmla="*/ 146 w 146"/>
                  <a:gd name="T1" fmla="*/ 0 h 38"/>
                  <a:gd name="T2" fmla="*/ 146 w 146"/>
                  <a:gd name="T3" fmla="*/ 0 h 38"/>
                  <a:gd name="T4" fmla="*/ 100 w 146"/>
                  <a:gd name="T5" fmla="*/ 8 h 38"/>
                  <a:gd name="T6" fmla="*/ 80 w 146"/>
                  <a:gd name="T7" fmla="*/ 8 h 38"/>
                  <a:gd name="T8" fmla="*/ 30 w 146"/>
                  <a:gd name="T9" fmla="*/ 26 h 38"/>
                  <a:gd name="T10" fmla="*/ 0 w 146"/>
                  <a:gd name="T11" fmla="*/ 38 h 38"/>
                </a:gdLst>
                <a:ahLst/>
                <a:cxnLst>
                  <a:cxn ang="0">
                    <a:pos x="T0" y="T1"/>
                  </a:cxn>
                  <a:cxn ang="0">
                    <a:pos x="T2" y="T3"/>
                  </a:cxn>
                  <a:cxn ang="0">
                    <a:pos x="T4" y="T5"/>
                  </a:cxn>
                  <a:cxn ang="0">
                    <a:pos x="T6" y="T7"/>
                  </a:cxn>
                  <a:cxn ang="0">
                    <a:pos x="T8" y="T9"/>
                  </a:cxn>
                  <a:cxn ang="0">
                    <a:pos x="T10" y="T11"/>
                  </a:cxn>
                </a:cxnLst>
                <a:rect l="0" t="0" r="r" b="b"/>
                <a:pathLst>
                  <a:path w="146" h="38">
                    <a:moveTo>
                      <a:pt x="146" y="0"/>
                    </a:moveTo>
                    <a:lnTo>
                      <a:pt x="146" y="0"/>
                    </a:lnTo>
                    <a:lnTo>
                      <a:pt x="100" y="8"/>
                    </a:lnTo>
                    <a:lnTo>
                      <a:pt x="80" y="8"/>
                    </a:lnTo>
                    <a:lnTo>
                      <a:pt x="30" y="26"/>
                    </a:lnTo>
                    <a:lnTo>
                      <a:pt x="0" y="3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3" name="Freeform 474"/>
              <p:cNvSpPr>
                <a:spLocks/>
              </p:cNvSpPr>
              <p:nvPr/>
            </p:nvSpPr>
            <p:spPr bwMode="auto">
              <a:xfrm>
                <a:off x="13455690" y="4621260"/>
                <a:ext cx="95250" cy="63500"/>
              </a:xfrm>
              <a:custGeom>
                <a:avLst/>
                <a:gdLst>
                  <a:gd name="T0" fmla="*/ 34 w 150"/>
                  <a:gd name="T1" fmla="*/ 100 h 100"/>
                  <a:gd name="T2" fmla="*/ 34 w 150"/>
                  <a:gd name="T3" fmla="*/ 100 h 100"/>
                  <a:gd name="T4" fmla="*/ 0 w 150"/>
                  <a:gd name="T5" fmla="*/ 84 h 100"/>
                  <a:gd name="T6" fmla="*/ 2 w 150"/>
                  <a:gd name="T7" fmla="*/ 58 h 100"/>
                  <a:gd name="T8" fmla="*/ 10 w 150"/>
                  <a:gd name="T9" fmla="*/ 26 h 100"/>
                  <a:gd name="T10" fmla="*/ 10 w 150"/>
                  <a:gd name="T11" fmla="*/ 26 h 100"/>
                  <a:gd name="T12" fmla="*/ 48 w 150"/>
                  <a:gd name="T13" fmla="*/ 20 h 100"/>
                  <a:gd name="T14" fmla="*/ 150 w 150"/>
                  <a:gd name="T15" fmla="*/ 0 h 100"/>
                  <a:gd name="T16" fmla="*/ 150 w 15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00">
                    <a:moveTo>
                      <a:pt x="34" y="100"/>
                    </a:moveTo>
                    <a:lnTo>
                      <a:pt x="34" y="100"/>
                    </a:lnTo>
                    <a:lnTo>
                      <a:pt x="0" y="84"/>
                    </a:lnTo>
                    <a:lnTo>
                      <a:pt x="2" y="58"/>
                    </a:lnTo>
                    <a:lnTo>
                      <a:pt x="10" y="26"/>
                    </a:lnTo>
                    <a:lnTo>
                      <a:pt x="10" y="26"/>
                    </a:lnTo>
                    <a:lnTo>
                      <a:pt x="48" y="20"/>
                    </a:lnTo>
                    <a:lnTo>
                      <a:pt x="150" y="0"/>
                    </a:lnTo>
                    <a:lnTo>
                      <a:pt x="15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4" name="Freeform 475"/>
              <p:cNvSpPr>
                <a:spLocks/>
              </p:cNvSpPr>
              <p:nvPr/>
            </p:nvSpPr>
            <p:spPr bwMode="auto">
              <a:xfrm>
                <a:off x="13455690" y="4637770"/>
                <a:ext cx="6350" cy="36830"/>
              </a:xfrm>
              <a:custGeom>
                <a:avLst/>
                <a:gdLst>
                  <a:gd name="T0" fmla="*/ 0 w 10"/>
                  <a:gd name="T1" fmla="*/ 58 h 58"/>
                  <a:gd name="T2" fmla="*/ 2 w 10"/>
                  <a:gd name="T3" fmla="*/ 32 h 58"/>
                  <a:gd name="T4" fmla="*/ 10 w 10"/>
                  <a:gd name="T5" fmla="*/ 0 h 58"/>
                </a:gdLst>
                <a:ahLst/>
                <a:cxnLst>
                  <a:cxn ang="0">
                    <a:pos x="T0" y="T1"/>
                  </a:cxn>
                  <a:cxn ang="0">
                    <a:pos x="T2" y="T3"/>
                  </a:cxn>
                  <a:cxn ang="0">
                    <a:pos x="T4" y="T5"/>
                  </a:cxn>
                </a:cxnLst>
                <a:rect l="0" t="0" r="r" b="b"/>
                <a:pathLst>
                  <a:path w="10" h="58">
                    <a:moveTo>
                      <a:pt x="0" y="58"/>
                    </a:moveTo>
                    <a:lnTo>
                      <a:pt x="2" y="32"/>
                    </a:lnTo>
                    <a:lnTo>
                      <a:pt x="1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5" name="Freeform 476"/>
              <p:cNvSpPr>
                <a:spLocks/>
              </p:cNvSpPr>
              <p:nvPr/>
            </p:nvSpPr>
            <p:spPr bwMode="auto">
              <a:xfrm>
                <a:off x="13569990" y="4640310"/>
                <a:ext cx="25400" cy="20320"/>
              </a:xfrm>
              <a:custGeom>
                <a:avLst/>
                <a:gdLst>
                  <a:gd name="T0" fmla="*/ 0 w 40"/>
                  <a:gd name="T1" fmla="*/ 32 h 32"/>
                  <a:gd name="T2" fmla="*/ 0 w 40"/>
                  <a:gd name="T3" fmla="*/ 32 h 32"/>
                  <a:gd name="T4" fmla="*/ 40 w 40"/>
                  <a:gd name="T5" fmla="*/ 0 h 32"/>
                </a:gdLst>
                <a:ahLst/>
                <a:cxnLst>
                  <a:cxn ang="0">
                    <a:pos x="T0" y="T1"/>
                  </a:cxn>
                  <a:cxn ang="0">
                    <a:pos x="T2" y="T3"/>
                  </a:cxn>
                  <a:cxn ang="0">
                    <a:pos x="T4" y="T5"/>
                  </a:cxn>
                </a:cxnLst>
                <a:rect l="0" t="0" r="r" b="b"/>
                <a:pathLst>
                  <a:path w="40" h="32">
                    <a:moveTo>
                      <a:pt x="0" y="32"/>
                    </a:moveTo>
                    <a:lnTo>
                      <a:pt x="0" y="32"/>
                    </a:lnTo>
                    <a:lnTo>
                      <a:pt x="4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6" name="Freeform 477"/>
              <p:cNvSpPr>
                <a:spLocks/>
              </p:cNvSpPr>
              <p:nvPr/>
            </p:nvSpPr>
            <p:spPr bwMode="auto">
              <a:xfrm>
                <a:off x="13567450" y="4644120"/>
                <a:ext cx="12700" cy="3810"/>
              </a:xfrm>
              <a:custGeom>
                <a:avLst/>
                <a:gdLst>
                  <a:gd name="T0" fmla="*/ 0 w 20"/>
                  <a:gd name="T1" fmla="*/ 6 h 6"/>
                  <a:gd name="T2" fmla="*/ 0 w 20"/>
                  <a:gd name="T3" fmla="*/ 6 h 6"/>
                  <a:gd name="T4" fmla="*/ 20 w 20"/>
                  <a:gd name="T5" fmla="*/ 0 h 6"/>
                </a:gdLst>
                <a:ahLst/>
                <a:cxnLst>
                  <a:cxn ang="0">
                    <a:pos x="T0" y="T1"/>
                  </a:cxn>
                  <a:cxn ang="0">
                    <a:pos x="T2" y="T3"/>
                  </a:cxn>
                  <a:cxn ang="0">
                    <a:pos x="T4" y="T5"/>
                  </a:cxn>
                </a:cxnLst>
                <a:rect l="0" t="0" r="r" b="b"/>
                <a:pathLst>
                  <a:path w="20" h="6">
                    <a:moveTo>
                      <a:pt x="0" y="6"/>
                    </a:moveTo>
                    <a:lnTo>
                      <a:pt x="0" y="6"/>
                    </a:lnTo>
                    <a:lnTo>
                      <a:pt x="2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7" name="Freeform 478"/>
              <p:cNvSpPr>
                <a:spLocks/>
              </p:cNvSpPr>
              <p:nvPr/>
            </p:nvSpPr>
            <p:spPr bwMode="auto">
              <a:xfrm>
                <a:off x="13717310" y="4588240"/>
                <a:ext cx="25400" cy="15240"/>
              </a:xfrm>
              <a:custGeom>
                <a:avLst/>
                <a:gdLst>
                  <a:gd name="T0" fmla="*/ 0 w 40"/>
                  <a:gd name="T1" fmla="*/ 0 h 24"/>
                  <a:gd name="T2" fmla="*/ 16 w 40"/>
                  <a:gd name="T3" fmla="*/ 14 h 24"/>
                  <a:gd name="T4" fmla="*/ 40 w 40"/>
                  <a:gd name="T5" fmla="*/ 24 h 24"/>
                  <a:gd name="T6" fmla="*/ 40 w 40"/>
                  <a:gd name="T7" fmla="*/ 24 h 24"/>
                </a:gdLst>
                <a:ahLst/>
                <a:cxnLst>
                  <a:cxn ang="0">
                    <a:pos x="T0" y="T1"/>
                  </a:cxn>
                  <a:cxn ang="0">
                    <a:pos x="T2" y="T3"/>
                  </a:cxn>
                  <a:cxn ang="0">
                    <a:pos x="T4" y="T5"/>
                  </a:cxn>
                  <a:cxn ang="0">
                    <a:pos x="T6" y="T7"/>
                  </a:cxn>
                </a:cxnLst>
                <a:rect l="0" t="0" r="r" b="b"/>
                <a:pathLst>
                  <a:path w="40" h="24">
                    <a:moveTo>
                      <a:pt x="0" y="0"/>
                    </a:moveTo>
                    <a:lnTo>
                      <a:pt x="16" y="14"/>
                    </a:lnTo>
                    <a:lnTo>
                      <a:pt x="40" y="24"/>
                    </a:lnTo>
                    <a:lnTo>
                      <a:pt x="40" y="2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8" name="Freeform 479"/>
              <p:cNvSpPr>
                <a:spLocks/>
              </p:cNvSpPr>
              <p:nvPr/>
            </p:nvSpPr>
            <p:spPr bwMode="auto">
              <a:xfrm>
                <a:off x="13721120" y="4590780"/>
                <a:ext cx="21590" cy="12700"/>
              </a:xfrm>
              <a:custGeom>
                <a:avLst/>
                <a:gdLst>
                  <a:gd name="T0" fmla="*/ 34 w 34"/>
                  <a:gd name="T1" fmla="*/ 20 h 20"/>
                  <a:gd name="T2" fmla="*/ 10 w 34"/>
                  <a:gd name="T3" fmla="*/ 10 h 20"/>
                  <a:gd name="T4" fmla="*/ 0 w 34"/>
                  <a:gd name="T5" fmla="*/ 0 h 20"/>
                </a:gdLst>
                <a:ahLst/>
                <a:cxnLst>
                  <a:cxn ang="0">
                    <a:pos x="T0" y="T1"/>
                  </a:cxn>
                  <a:cxn ang="0">
                    <a:pos x="T2" y="T3"/>
                  </a:cxn>
                  <a:cxn ang="0">
                    <a:pos x="T4" y="T5"/>
                  </a:cxn>
                </a:cxnLst>
                <a:rect l="0" t="0" r="r" b="b"/>
                <a:pathLst>
                  <a:path w="34" h="20">
                    <a:moveTo>
                      <a:pt x="34" y="20"/>
                    </a:moveTo>
                    <a:lnTo>
                      <a:pt x="10" y="1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9" name="Line 480"/>
              <p:cNvSpPr>
                <a:spLocks noChangeShapeType="1"/>
              </p:cNvSpPr>
              <p:nvPr/>
            </p:nvSpPr>
            <p:spPr bwMode="auto">
              <a:xfrm flipH="1">
                <a:off x="13629680" y="4581890"/>
                <a:ext cx="254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0" name="Line 481"/>
              <p:cNvSpPr>
                <a:spLocks noChangeShapeType="1"/>
              </p:cNvSpPr>
              <p:nvPr/>
            </p:nvSpPr>
            <p:spPr bwMode="auto">
              <a:xfrm flipH="1" flipV="1">
                <a:off x="13624600" y="4576810"/>
                <a:ext cx="5080" cy="635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1" name="Freeform 482"/>
              <p:cNvSpPr>
                <a:spLocks/>
              </p:cNvSpPr>
              <p:nvPr/>
            </p:nvSpPr>
            <p:spPr bwMode="auto">
              <a:xfrm>
                <a:off x="13587770" y="4573000"/>
                <a:ext cx="26670" cy="15240"/>
              </a:xfrm>
              <a:custGeom>
                <a:avLst/>
                <a:gdLst>
                  <a:gd name="T0" fmla="*/ 42 w 42"/>
                  <a:gd name="T1" fmla="*/ 0 h 24"/>
                  <a:gd name="T2" fmla="*/ 4 w 42"/>
                  <a:gd name="T3" fmla="*/ 18 h 24"/>
                  <a:gd name="T4" fmla="*/ 0 w 42"/>
                  <a:gd name="T5" fmla="*/ 24 h 24"/>
                </a:gdLst>
                <a:ahLst/>
                <a:cxnLst>
                  <a:cxn ang="0">
                    <a:pos x="T0" y="T1"/>
                  </a:cxn>
                  <a:cxn ang="0">
                    <a:pos x="T2" y="T3"/>
                  </a:cxn>
                  <a:cxn ang="0">
                    <a:pos x="T4" y="T5"/>
                  </a:cxn>
                </a:cxnLst>
                <a:rect l="0" t="0" r="r" b="b"/>
                <a:pathLst>
                  <a:path w="42" h="24">
                    <a:moveTo>
                      <a:pt x="42" y="0"/>
                    </a:moveTo>
                    <a:lnTo>
                      <a:pt x="4" y="18"/>
                    </a:lnTo>
                    <a:lnTo>
                      <a:pt x="0" y="2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2" name="Freeform 483"/>
              <p:cNvSpPr>
                <a:spLocks/>
              </p:cNvSpPr>
              <p:nvPr/>
            </p:nvSpPr>
            <p:spPr bwMode="auto">
              <a:xfrm>
                <a:off x="13550940" y="4590780"/>
                <a:ext cx="35560" cy="30480"/>
              </a:xfrm>
              <a:custGeom>
                <a:avLst/>
                <a:gdLst>
                  <a:gd name="T0" fmla="*/ 0 w 56"/>
                  <a:gd name="T1" fmla="*/ 48 h 48"/>
                  <a:gd name="T2" fmla="*/ 0 w 56"/>
                  <a:gd name="T3" fmla="*/ 48 h 48"/>
                  <a:gd name="T4" fmla="*/ 56 w 56"/>
                  <a:gd name="T5" fmla="*/ 0 h 48"/>
                </a:gdLst>
                <a:ahLst/>
                <a:cxnLst>
                  <a:cxn ang="0">
                    <a:pos x="T0" y="T1"/>
                  </a:cxn>
                  <a:cxn ang="0">
                    <a:pos x="T2" y="T3"/>
                  </a:cxn>
                  <a:cxn ang="0">
                    <a:pos x="T4" y="T5"/>
                  </a:cxn>
                </a:cxnLst>
                <a:rect l="0" t="0" r="r" b="b"/>
                <a:pathLst>
                  <a:path w="56" h="48">
                    <a:moveTo>
                      <a:pt x="0" y="48"/>
                    </a:moveTo>
                    <a:lnTo>
                      <a:pt x="0" y="48"/>
                    </a:lnTo>
                    <a:lnTo>
                      <a:pt x="56"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3" name="Line 484"/>
              <p:cNvSpPr>
                <a:spLocks noChangeShapeType="1"/>
              </p:cNvSpPr>
              <p:nvPr/>
            </p:nvSpPr>
            <p:spPr bwMode="auto">
              <a:xfrm flipH="1">
                <a:off x="13556020" y="4598400"/>
                <a:ext cx="22860" cy="1905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4" name="Freeform 485"/>
              <p:cNvSpPr>
                <a:spLocks/>
              </p:cNvSpPr>
              <p:nvPr/>
            </p:nvSpPr>
            <p:spPr bwMode="auto">
              <a:xfrm>
                <a:off x="13577610" y="4571730"/>
                <a:ext cx="38100" cy="39370"/>
              </a:xfrm>
              <a:custGeom>
                <a:avLst/>
                <a:gdLst>
                  <a:gd name="T0" fmla="*/ 2 w 60"/>
                  <a:gd name="T1" fmla="*/ 62 h 62"/>
                  <a:gd name="T2" fmla="*/ 0 w 60"/>
                  <a:gd name="T3" fmla="*/ 62 h 62"/>
                  <a:gd name="T4" fmla="*/ 20 w 60"/>
                  <a:gd name="T5" fmla="*/ 20 h 62"/>
                  <a:gd name="T6" fmla="*/ 60 w 60"/>
                  <a:gd name="T7" fmla="*/ 0 h 62"/>
                </a:gdLst>
                <a:ahLst/>
                <a:cxnLst>
                  <a:cxn ang="0">
                    <a:pos x="T0" y="T1"/>
                  </a:cxn>
                  <a:cxn ang="0">
                    <a:pos x="T2" y="T3"/>
                  </a:cxn>
                  <a:cxn ang="0">
                    <a:pos x="T4" y="T5"/>
                  </a:cxn>
                  <a:cxn ang="0">
                    <a:pos x="T6" y="T7"/>
                  </a:cxn>
                </a:cxnLst>
                <a:rect l="0" t="0" r="r" b="b"/>
                <a:pathLst>
                  <a:path w="60" h="62">
                    <a:moveTo>
                      <a:pt x="2" y="62"/>
                    </a:moveTo>
                    <a:lnTo>
                      <a:pt x="0" y="62"/>
                    </a:lnTo>
                    <a:lnTo>
                      <a:pt x="20" y="20"/>
                    </a:lnTo>
                    <a:lnTo>
                      <a:pt x="6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5" name="Line 486"/>
              <p:cNvSpPr>
                <a:spLocks noChangeShapeType="1"/>
              </p:cNvSpPr>
              <p:nvPr/>
            </p:nvSpPr>
            <p:spPr bwMode="auto">
              <a:xfrm>
                <a:off x="13622060" y="4573000"/>
                <a:ext cx="7620" cy="1016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6" name="Freeform 487"/>
              <p:cNvSpPr>
                <a:spLocks/>
              </p:cNvSpPr>
              <p:nvPr/>
            </p:nvSpPr>
            <p:spPr bwMode="auto">
              <a:xfrm>
                <a:off x="13610630" y="4569190"/>
                <a:ext cx="43180" cy="21590"/>
              </a:xfrm>
              <a:custGeom>
                <a:avLst/>
                <a:gdLst>
                  <a:gd name="T0" fmla="*/ 0 w 68"/>
                  <a:gd name="T1" fmla="*/ 34 h 34"/>
                  <a:gd name="T2" fmla="*/ 0 w 68"/>
                  <a:gd name="T3" fmla="*/ 34 h 34"/>
                  <a:gd name="T4" fmla="*/ 54 w 68"/>
                  <a:gd name="T5" fmla="*/ 12 h 34"/>
                  <a:gd name="T6" fmla="*/ 68 w 68"/>
                  <a:gd name="T7" fmla="*/ 0 h 34"/>
                </a:gdLst>
                <a:ahLst/>
                <a:cxnLst>
                  <a:cxn ang="0">
                    <a:pos x="T0" y="T1"/>
                  </a:cxn>
                  <a:cxn ang="0">
                    <a:pos x="T2" y="T3"/>
                  </a:cxn>
                  <a:cxn ang="0">
                    <a:pos x="T4" y="T5"/>
                  </a:cxn>
                  <a:cxn ang="0">
                    <a:pos x="T6" y="T7"/>
                  </a:cxn>
                </a:cxnLst>
                <a:rect l="0" t="0" r="r" b="b"/>
                <a:pathLst>
                  <a:path w="68" h="34">
                    <a:moveTo>
                      <a:pt x="0" y="34"/>
                    </a:moveTo>
                    <a:lnTo>
                      <a:pt x="0" y="34"/>
                    </a:lnTo>
                    <a:lnTo>
                      <a:pt x="54" y="12"/>
                    </a:lnTo>
                    <a:lnTo>
                      <a:pt x="68"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7" name="Freeform 488"/>
              <p:cNvSpPr>
                <a:spLocks/>
              </p:cNvSpPr>
              <p:nvPr/>
            </p:nvSpPr>
            <p:spPr bwMode="auto">
              <a:xfrm>
                <a:off x="13622060" y="4576810"/>
                <a:ext cx="43180" cy="52070"/>
              </a:xfrm>
              <a:custGeom>
                <a:avLst/>
                <a:gdLst>
                  <a:gd name="T0" fmla="*/ 0 w 68"/>
                  <a:gd name="T1" fmla="*/ 54 h 82"/>
                  <a:gd name="T2" fmla="*/ 0 w 68"/>
                  <a:gd name="T3" fmla="*/ 54 h 82"/>
                  <a:gd name="T4" fmla="*/ 38 w 68"/>
                  <a:gd name="T5" fmla="*/ 0 h 82"/>
                  <a:gd name="T6" fmla="*/ 50 w 68"/>
                  <a:gd name="T7" fmla="*/ 18 h 82"/>
                  <a:gd name="T8" fmla="*/ 68 w 68"/>
                  <a:gd name="T9" fmla="*/ 82 h 82"/>
                  <a:gd name="T10" fmla="*/ 68 w 68"/>
                  <a:gd name="T11" fmla="*/ 82 h 82"/>
                </a:gdLst>
                <a:ahLst/>
                <a:cxnLst>
                  <a:cxn ang="0">
                    <a:pos x="T0" y="T1"/>
                  </a:cxn>
                  <a:cxn ang="0">
                    <a:pos x="T2" y="T3"/>
                  </a:cxn>
                  <a:cxn ang="0">
                    <a:pos x="T4" y="T5"/>
                  </a:cxn>
                  <a:cxn ang="0">
                    <a:pos x="T6" y="T7"/>
                  </a:cxn>
                  <a:cxn ang="0">
                    <a:pos x="T8" y="T9"/>
                  </a:cxn>
                  <a:cxn ang="0">
                    <a:pos x="T10" y="T11"/>
                  </a:cxn>
                </a:cxnLst>
                <a:rect l="0" t="0" r="r" b="b"/>
                <a:pathLst>
                  <a:path w="68" h="82">
                    <a:moveTo>
                      <a:pt x="0" y="54"/>
                    </a:moveTo>
                    <a:lnTo>
                      <a:pt x="0" y="54"/>
                    </a:lnTo>
                    <a:lnTo>
                      <a:pt x="38" y="0"/>
                    </a:lnTo>
                    <a:lnTo>
                      <a:pt x="50" y="18"/>
                    </a:lnTo>
                    <a:lnTo>
                      <a:pt x="68" y="82"/>
                    </a:lnTo>
                    <a:lnTo>
                      <a:pt x="68" y="8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8" name="Freeform 489"/>
              <p:cNvSpPr>
                <a:spLocks/>
              </p:cNvSpPr>
              <p:nvPr/>
            </p:nvSpPr>
            <p:spPr bwMode="auto">
              <a:xfrm>
                <a:off x="13657620" y="4599670"/>
                <a:ext cx="20320" cy="7620"/>
              </a:xfrm>
              <a:custGeom>
                <a:avLst/>
                <a:gdLst>
                  <a:gd name="T0" fmla="*/ 0 w 32"/>
                  <a:gd name="T1" fmla="*/ 0 h 12"/>
                  <a:gd name="T2" fmla="*/ 32 w 32"/>
                  <a:gd name="T3" fmla="*/ 12 h 12"/>
                  <a:gd name="T4" fmla="*/ 32 w 32"/>
                  <a:gd name="T5" fmla="*/ 12 h 12"/>
                </a:gdLst>
                <a:ahLst/>
                <a:cxnLst>
                  <a:cxn ang="0">
                    <a:pos x="T0" y="T1"/>
                  </a:cxn>
                  <a:cxn ang="0">
                    <a:pos x="T2" y="T3"/>
                  </a:cxn>
                  <a:cxn ang="0">
                    <a:pos x="T4" y="T5"/>
                  </a:cxn>
                </a:cxnLst>
                <a:rect l="0" t="0" r="r" b="b"/>
                <a:pathLst>
                  <a:path w="32" h="12">
                    <a:moveTo>
                      <a:pt x="0" y="0"/>
                    </a:moveTo>
                    <a:lnTo>
                      <a:pt x="32" y="12"/>
                    </a:lnTo>
                    <a:lnTo>
                      <a:pt x="32" y="1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9" name="Freeform 490"/>
              <p:cNvSpPr>
                <a:spLocks/>
              </p:cNvSpPr>
              <p:nvPr/>
            </p:nvSpPr>
            <p:spPr bwMode="auto">
              <a:xfrm>
                <a:off x="13646190" y="4569190"/>
                <a:ext cx="7620" cy="7620"/>
              </a:xfrm>
              <a:custGeom>
                <a:avLst/>
                <a:gdLst>
                  <a:gd name="T0" fmla="*/ 0 w 12"/>
                  <a:gd name="T1" fmla="*/ 12 h 12"/>
                  <a:gd name="T2" fmla="*/ 0 w 12"/>
                  <a:gd name="T3" fmla="*/ 12 h 12"/>
                  <a:gd name="T4" fmla="*/ 12 w 12"/>
                  <a:gd name="T5" fmla="*/ 0 h 12"/>
                </a:gdLst>
                <a:ahLst/>
                <a:cxnLst>
                  <a:cxn ang="0">
                    <a:pos x="T0" y="T1"/>
                  </a:cxn>
                  <a:cxn ang="0">
                    <a:pos x="T2" y="T3"/>
                  </a:cxn>
                  <a:cxn ang="0">
                    <a:pos x="T4" y="T5"/>
                  </a:cxn>
                </a:cxnLst>
                <a:rect l="0" t="0" r="r" b="b"/>
                <a:pathLst>
                  <a:path w="12" h="12">
                    <a:moveTo>
                      <a:pt x="0" y="12"/>
                    </a:moveTo>
                    <a:lnTo>
                      <a:pt x="0" y="12"/>
                    </a:lnTo>
                    <a:lnTo>
                      <a:pt x="12"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0" name="Line 491"/>
              <p:cNvSpPr>
                <a:spLocks noChangeShapeType="1"/>
              </p:cNvSpPr>
              <p:nvPr/>
            </p:nvSpPr>
            <p:spPr bwMode="auto">
              <a:xfrm flipH="1">
                <a:off x="13652540" y="4569190"/>
                <a:ext cx="2540" cy="1778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1" name="Freeform 492"/>
              <p:cNvSpPr>
                <a:spLocks/>
              </p:cNvSpPr>
              <p:nvPr/>
            </p:nvSpPr>
            <p:spPr bwMode="auto">
              <a:xfrm>
                <a:off x="13644920" y="457681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2" name="Freeform 493"/>
              <p:cNvSpPr>
                <a:spLocks/>
              </p:cNvSpPr>
              <p:nvPr/>
            </p:nvSpPr>
            <p:spPr bwMode="auto">
              <a:xfrm>
                <a:off x="13653810" y="4584430"/>
                <a:ext cx="8890" cy="7620"/>
              </a:xfrm>
              <a:custGeom>
                <a:avLst/>
                <a:gdLst>
                  <a:gd name="T0" fmla="*/ 0 w 14"/>
                  <a:gd name="T1" fmla="*/ 0 h 12"/>
                  <a:gd name="T2" fmla="*/ 14 w 14"/>
                  <a:gd name="T3" fmla="*/ 12 h 12"/>
                  <a:gd name="T4" fmla="*/ 14 w 14"/>
                  <a:gd name="T5" fmla="*/ 12 h 12"/>
                </a:gdLst>
                <a:ahLst/>
                <a:cxnLst>
                  <a:cxn ang="0">
                    <a:pos x="T0" y="T1"/>
                  </a:cxn>
                  <a:cxn ang="0">
                    <a:pos x="T2" y="T3"/>
                  </a:cxn>
                  <a:cxn ang="0">
                    <a:pos x="T4" y="T5"/>
                  </a:cxn>
                </a:cxnLst>
                <a:rect l="0" t="0" r="r" b="b"/>
                <a:pathLst>
                  <a:path w="14" h="12">
                    <a:moveTo>
                      <a:pt x="0" y="0"/>
                    </a:moveTo>
                    <a:lnTo>
                      <a:pt x="14" y="12"/>
                    </a:lnTo>
                    <a:lnTo>
                      <a:pt x="14" y="1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3" name="Line 494"/>
              <p:cNvSpPr>
                <a:spLocks noChangeShapeType="1"/>
              </p:cNvSpPr>
              <p:nvPr/>
            </p:nvSpPr>
            <p:spPr bwMode="auto">
              <a:xfrm flipV="1">
                <a:off x="13653810" y="4580620"/>
                <a:ext cx="3810" cy="381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4" name="Line 495"/>
              <p:cNvSpPr>
                <a:spLocks noChangeShapeType="1"/>
              </p:cNvSpPr>
              <p:nvPr/>
            </p:nvSpPr>
            <p:spPr bwMode="auto">
              <a:xfrm>
                <a:off x="13713500" y="4585700"/>
                <a:ext cx="3810" cy="254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5" name="Line 496"/>
              <p:cNvSpPr>
                <a:spLocks noChangeShapeType="1"/>
              </p:cNvSpPr>
              <p:nvPr/>
            </p:nvSpPr>
            <p:spPr bwMode="auto">
              <a:xfrm flipH="1">
                <a:off x="13742710" y="4604750"/>
                <a:ext cx="5080" cy="6731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6" name="Freeform 497"/>
              <p:cNvSpPr>
                <a:spLocks/>
              </p:cNvSpPr>
              <p:nvPr/>
            </p:nvSpPr>
            <p:spPr bwMode="auto">
              <a:xfrm>
                <a:off x="13644920" y="4661900"/>
                <a:ext cx="11430" cy="0"/>
              </a:xfrm>
              <a:custGeom>
                <a:avLst/>
                <a:gdLst>
                  <a:gd name="T0" fmla="*/ 18 w 18"/>
                  <a:gd name="T1" fmla="*/ 0 w 18"/>
                  <a:gd name="T2" fmla="*/ 0 w 18"/>
                  <a:gd name="T3" fmla="*/ 18 w 18"/>
                </a:gdLst>
                <a:ahLst/>
                <a:cxnLst>
                  <a:cxn ang="0">
                    <a:pos x="T0" y="0"/>
                  </a:cxn>
                  <a:cxn ang="0">
                    <a:pos x="T1" y="0"/>
                  </a:cxn>
                  <a:cxn ang="0">
                    <a:pos x="T2" y="0"/>
                  </a:cxn>
                  <a:cxn ang="0">
                    <a:pos x="T3" y="0"/>
                  </a:cxn>
                </a:cxnLst>
                <a:rect l="0" t="0" r="r" b="b"/>
                <a:pathLst>
                  <a:path w="18">
                    <a:moveTo>
                      <a:pt x="18" y="0"/>
                    </a:moveTo>
                    <a:lnTo>
                      <a:pt x="0" y="0"/>
                    </a:lnTo>
                    <a:lnTo>
                      <a:pt x="0" y="0"/>
                    </a:lnTo>
                    <a:lnTo>
                      <a:pt x="18"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7" name="Line 498"/>
              <p:cNvSpPr>
                <a:spLocks noChangeShapeType="1"/>
              </p:cNvSpPr>
              <p:nvPr/>
            </p:nvSpPr>
            <p:spPr bwMode="auto">
              <a:xfrm flipH="1" flipV="1">
                <a:off x="13662700" y="4663170"/>
                <a:ext cx="1397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8" name="Line 499"/>
              <p:cNvSpPr>
                <a:spLocks noChangeShapeType="1"/>
              </p:cNvSpPr>
              <p:nvPr/>
            </p:nvSpPr>
            <p:spPr bwMode="auto">
              <a:xfrm flipH="1" flipV="1">
                <a:off x="13695720" y="4666980"/>
                <a:ext cx="34290" cy="381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9" name="Freeform 500"/>
              <p:cNvSpPr>
                <a:spLocks/>
              </p:cNvSpPr>
              <p:nvPr/>
            </p:nvSpPr>
            <p:spPr bwMode="auto">
              <a:xfrm>
                <a:off x="13742710" y="4603480"/>
                <a:ext cx="5080" cy="1270"/>
              </a:xfrm>
              <a:custGeom>
                <a:avLst/>
                <a:gdLst>
                  <a:gd name="T0" fmla="*/ 0 w 8"/>
                  <a:gd name="T1" fmla="*/ 0 h 2"/>
                  <a:gd name="T2" fmla="*/ 8 w 8"/>
                  <a:gd name="T3" fmla="*/ 2 h 2"/>
                  <a:gd name="T4" fmla="*/ 8 w 8"/>
                  <a:gd name="T5" fmla="*/ 2 h 2"/>
                </a:gdLst>
                <a:ahLst/>
                <a:cxnLst>
                  <a:cxn ang="0">
                    <a:pos x="T0" y="T1"/>
                  </a:cxn>
                  <a:cxn ang="0">
                    <a:pos x="T2" y="T3"/>
                  </a:cxn>
                  <a:cxn ang="0">
                    <a:pos x="T4" y="T5"/>
                  </a:cxn>
                </a:cxnLst>
                <a:rect l="0" t="0" r="r" b="b"/>
                <a:pathLst>
                  <a:path w="8" h="2">
                    <a:moveTo>
                      <a:pt x="0" y="0"/>
                    </a:moveTo>
                    <a:lnTo>
                      <a:pt x="8" y="2"/>
                    </a:lnTo>
                    <a:lnTo>
                      <a:pt x="8"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0" name="Line 501"/>
              <p:cNvSpPr>
                <a:spLocks noChangeShapeType="1"/>
              </p:cNvSpPr>
              <p:nvPr/>
            </p:nvSpPr>
            <p:spPr bwMode="auto">
              <a:xfrm flipH="1">
                <a:off x="13644920" y="4661900"/>
                <a:ext cx="127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1" name="Line 502"/>
              <p:cNvSpPr>
                <a:spLocks noChangeShapeType="1"/>
              </p:cNvSpPr>
              <p:nvPr/>
            </p:nvSpPr>
            <p:spPr bwMode="auto">
              <a:xfrm>
                <a:off x="13695720" y="4666980"/>
                <a:ext cx="40640" cy="508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2" name="Line 503"/>
              <p:cNvSpPr>
                <a:spLocks noChangeShapeType="1"/>
              </p:cNvSpPr>
              <p:nvPr/>
            </p:nvSpPr>
            <p:spPr bwMode="auto">
              <a:xfrm>
                <a:off x="13662700" y="4663170"/>
                <a:ext cx="1270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3" name="Line 504"/>
              <p:cNvSpPr>
                <a:spLocks noChangeShapeType="1"/>
              </p:cNvSpPr>
              <p:nvPr/>
            </p:nvSpPr>
            <p:spPr bwMode="auto">
              <a:xfrm>
                <a:off x="13747790" y="460475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4" name="Freeform 505"/>
              <p:cNvSpPr>
                <a:spLocks/>
              </p:cNvSpPr>
              <p:nvPr/>
            </p:nvSpPr>
            <p:spPr bwMode="auto">
              <a:xfrm>
                <a:off x="13639840" y="465174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5" name="Freeform 506"/>
              <p:cNvSpPr>
                <a:spLocks/>
              </p:cNvSpPr>
              <p:nvPr/>
            </p:nvSpPr>
            <p:spPr bwMode="auto">
              <a:xfrm>
                <a:off x="13473470" y="4410440"/>
                <a:ext cx="105410" cy="17780"/>
              </a:xfrm>
              <a:custGeom>
                <a:avLst/>
                <a:gdLst>
                  <a:gd name="T0" fmla="*/ 166 w 166"/>
                  <a:gd name="T1" fmla="*/ 14 h 28"/>
                  <a:gd name="T2" fmla="*/ 162 w 166"/>
                  <a:gd name="T3" fmla="*/ 16 h 28"/>
                  <a:gd name="T4" fmla="*/ 140 w 166"/>
                  <a:gd name="T5" fmla="*/ 22 h 28"/>
                  <a:gd name="T6" fmla="*/ 124 w 166"/>
                  <a:gd name="T7" fmla="*/ 28 h 28"/>
                  <a:gd name="T8" fmla="*/ 112 w 166"/>
                  <a:gd name="T9" fmla="*/ 20 h 28"/>
                  <a:gd name="T10" fmla="*/ 80 w 166"/>
                  <a:gd name="T11" fmla="*/ 20 h 28"/>
                  <a:gd name="T12" fmla="*/ 52 w 166"/>
                  <a:gd name="T13" fmla="*/ 20 h 28"/>
                  <a:gd name="T14" fmla="*/ 0 w 166"/>
                  <a:gd name="T15" fmla="*/ 0 h 28"/>
                  <a:gd name="T16" fmla="*/ 0 w 16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8">
                    <a:moveTo>
                      <a:pt x="166" y="14"/>
                    </a:moveTo>
                    <a:lnTo>
                      <a:pt x="162" y="16"/>
                    </a:lnTo>
                    <a:lnTo>
                      <a:pt x="140" y="22"/>
                    </a:lnTo>
                    <a:lnTo>
                      <a:pt x="124" y="28"/>
                    </a:lnTo>
                    <a:lnTo>
                      <a:pt x="112" y="20"/>
                    </a:lnTo>
                    <a:lnTo>
                      <a:pt x="80" y="20"/>
                    </a:lnTo>
                    <a:lnTo>
                      <a:pt x="52" y="20"/>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6" name="Freeform 507"/>
              <p:cNvSpPr>
                <a:spLocks/>
              </p:cNvSpPr>
              <p:nvPr/>
            </p:nvSpPr>
            <p:spPr bwMode="auto">
              <a:xfrm>
                <a:off x="13434100" y="4395200"/>
                <a:ext cx="48260" cy="17780"/>
              </a:xfrm>
              <a:custGeom>
                <a:avLst/>
                <a:gdLst>
                  <a:gd name="T0" fmla="*/ 76 w 76"/>
                  <a:gd name="T1" fmla="*/ 28 h 28"/>
                  <a:gd name="T2" fmla="*/ 54 w 76"/>
                  <a:gd name="T3" fmla="*/ 22 h 28"/>
                  <a:gd name="T4" fmla="*/ 30 w 76"/>
                  <a:gd name="T5" fmla="*/ 12 h 28"/>
                  <a:gd name="T6" fmla="*/ 0 w 76"/>
                  <a:gd name="T7" fmla="*/ 0 h 28"/>
                  <a:gd name="T8" fmla="*/ 0 w 76"/>
                  <a:gd name="T9" fmla="*/ 0 h 28"/>
                </a:gdLst>
                <a:ahLst/>
                <a:cxnLst>
                  <a:cxn ang="0">
                    <a:pos x="T0" y="T1"/>
                  </a:cxn>
                  <a:cxn ang="0">
                    <a:pos x="T2" y="T3"/>
                  </a:cxn>
                  <a:cxn ang="0">
                    <a:pos x="T4" y="T5"/>
                  </a:cxn>
                  <a:cxn ang="0">
                    <a:pos x="T6" y="T7"/>
                  </a:cxn>
                  <a:cxn ang="0">
                    <a:pos x="T8" y="T9"/>
                  </a:cxn>
                </a:cxnLst>
                <a:rect l="0" t="0" r="r" b="b"/>
                <a:pathLst>
                  <a:path w="76" h="28">
                    <a:moveTo>
                      <a:pt x="76" y="28"/>
                    </a:moveTo>
                    <a:lnTo>
                      <a:pt x="54" y="22"/>
                    </a:lnTo>
                    <a:lnTo>
                      <a:pt x="30" y="12"/>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7" name="Freeform 508"/>
              <p:cNvSpPr>
                <a:spLocks/>
              </p:cNvSpPr>
              <p:nvPr/>
            </p:nvSpPr>
            <p:spPr bwMode="auto">
              <a:xfrm>
                <a:off x="13448070" y="4405360"/>
                <a:ext cx="20320" cy="3810"/>
              </a:xfrm>
              <a:custGeom>
                <a:avLst/>
                <a:gdLst>
                  <a:gd name="T0" fmla="*/ 32 w 32"/>
                  <a:gd name="T1" fmla="*/ 6 h 6"/>
                  <a:gd name="T2" fmla="*/ 32 w 32"/>
                  <a:gd name="T3" fmla="*/ 6 h 6"/>
                  <a:gd name="T4" fmla="*/ 0 w 32"/>
                  <a:gd name="T5" fmla="*/ 0 h 6"/>
                  <a:gd name="T6" fmla="*/ 0 w 32"/>
                  <a:gd name="T7" fmla="*/ 0 h 6"/>
                </a:gdLst>
                <a:ahLst/>
                <a:cxnLst>
                  <a:cxn ang="0">
                    <a:pos x="T0" y="T1"/>
                  </a:cxn>
                  <a:cxn ang="0">
                    <a:pos x="T2" y="T3"/>
                  </a:cxn>
                  <a:cxn ang="0">
                    <a:pos x="T4" y="T5"/>
                  </a:cxn>
                  <a:cxn ang="0">
                    <a:pos x="T6" y="T7"/>
                  </a:cxn>
                </a:cxnLst>
                <a:rect l="0" t="0" r="r" b="b"/>
                <a:pathLst>
                  <a:path w="32" h="6">
                    <a:moveTo>
                      <a:pt x="32" y="6"/>
                    </a:moveTo>
                    <a:lnTo>
                      <a:pt x="32" y="6"/>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8" name="Freeform 509"/>
              <p:cNvSpPr>
                <a:spLocks/>
              </p:cNvSpPr>
              <p:nvPr/>
            </p:nvSpPr>
            <p:spPr bwMode="auto">
              <a:xfrm>
                <a:off x="13394730" y="4379960"/>
                <a:ext cx="85090" cy="33020"/>
              </a:xfrm>
              <a:custGeom>
                <a:avLst/>
                <a:gdLst>
                  <a:gd name="T0" fmla="*/ 134 w 134"/>
                  <a:gd name="T1" fmla="*/ 52 h 52"/>
                  <a:gd name="T2" fmla="*/ 124 w 134"/>
                  <a:gd name="T3" fmla="*/ 50 h 52"/>
                  <a:gd name="T4" fmla="*/ 96 w 134"/>
                  <a:gd name="T5" fmla="*/ 50 h 52"/>
                  <a:gd name="T6" fmla="*/ 66 w 134"/>
                  <a:gd name="T7" fmla="*/ 46 h 52"/>
                  <a:gd name="T8" fmla="*/ 52 w 134"/>
                  <a:gd name="T9" fmla="*/ 38 h 52"/>
                  <a:gd name="T10" fmla="*/ 24 w 134"/>
                  <a:gd name="T11" fmla="*/ 20 h 52"/>
                  <a:gd name="T12" fmla="*/ 24 w 134"/>
                  <a:gd name="T13" fmla="*/ 20 h 52"/>
                  <a:gd name="T14" fmla="*/ 0 w 134"/>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52">
                    <a:moveTo>
                      <a:pt x="134" y="52"/>
                    </a:moveTo>
                    <a:lnTo>
                      <a:pt x="124" y="50"/>
                    </a:lnTo>
                    <a:lnTo>
                      <a:pt x="96" y="50"/>
                    </a:lnTo>
                    <a:lnTo>
                      <a:pt x="66" y="46"/>
                    </a:lnTo>
                    <a:lnTo>
                      <a:pt x="52" y="38"/>
                    </a:lnTo>
                    <a:lnTo>
                      <a:pt x="24" y="20"/>
                    </a:lnTo>
                    <a:lnTo>
                      <a:pt x="24" y="2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9" name="Freeform 510"/>
              <p:cNvSpPr>
                <a:spLocks/>
              </p:cNvSpPr>
              <p:nvPr/>
            </p:nvSpPr>
            <p:spPr bwMode="auto">
              <a:xfrm>
                <a:off x="13409970" y="4392660"/>
                <a:ext cx="26670" cy="16510"/>
              </a:xfrm>
              <a:custGeom>
                <a:avLst/>
                <a:gdLst>
                  <a:gd name="T0" fmla="*/ 42 w 42"/>
                  <a:gd name="T1" fmla="*/ 26 h 26"/>
                  <a:gd name="T2" fmla="*/ 42 w 42"/>
                  <a:gd name="T3" fmla="*/ 26 h 26"/>
                  <a:gd name="T4" fmla="*/ 16 w 42"/>
                  <a:gd name="T5" fmla="*/ 12 h 26"/>
                  <a:gd name="T6" fmla="*/ 0 w 42"/>
                  <a:gd name="T7" fmla="*/ 0 h 26"/>
                </a:gdLst>
                <a:ahLst/>
                <a:cxnLst>
                  <a:cxn ang="0">
                    <a:pos x="T0" y="T1"/>
                  </a:cxn>
                  <a:cxn ang="0">
                    <a:pos x="T2" y="T3"/>
                  </a:cxn>
                  <a:cxn ang="0">
                    <a:pos x="T4" y="T5"/>
                  </a:cxn>
                  <a:cxn ang="0">
                    <a:pos x="T6" y="T7"/>
                  </a:cxn>
                </a:cxnLst>
                <a:rect l="0" t="0" r="r" b="b"/>
                <a:pathLst>
                  <a:path w="42" h="26">
                    <a:moveTo>
                      <a:pt x="42" y="26"/>
                    </a:moveTo>
                    <a:lnTo>
                      <a:pt x="42" y="26"/>
                    </a:lnTo>
                    <a:lnTo>
                      <a:pt x="16" y="12"/>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0" name="Freeform 511"/>
              <p:cNvSpPr>
                <a:spLocks/>
              </p:cNvSpPr>
              <p:nvPr/>
            </p:nvSpPr>
            <p:spPr bwMode="auto">
              <a:xfrm>
                <a:off x="13403620" y="4388850"/>
                <a:ext cx="16510" cy="11430"/>
              </a:xfrm>
              <a:custGeom>
                <a:avLst/>
                <a:gdLst>
                  <a:gd name="T0" fmla="*/ 26 w 26"/>
                  <a:gd name="T1" fmla="*/ 18 h 18"/>
                  <a:gd name="T2" fmla="*/ 26 w 26"/>
                  <a:gd name="T3" fmla="*/ 18 h 18"/>
                  <a:gd name="T4" fmla="*/ 0 w 26"/>
                  <a:gd name="T5" fmla="*/ 0 h 18"/>
                  <a:gd name="T6" fmla="*/ 0 w 26"/>
                  <a:gd name="T7" fmla="*/ 0 h 18"/>
                </a:gdLst>
                <a:ahLst/>
                <a:cxnLst>
                  <a:cxn ang="0">
                    <a:pos x="T0" y="T1"/>
                  </a:cxn>
                  <a:cxn ang="0">
                    <a:pos x="T2" y="T3"/>
                  </a:cxn>
                  <a:cxn ang="0">
                    <a:pos x="T4" y="T5"/>
                  </a:cxn>
                  <a:cxn ang="0">
                    <a:pos x="T6" y="T7"/>
                  </a:cxn>
                </a:cxnLst>
                <a:rect l="0" t="0" r="r" b="b"/>
                <a:pathLst>
                  <a:path w="26" h="18">
                    <a:moveTo>
                      <a:pt x="26" y="18"/>
                    </a:moveTo>
                    <a:lnTo>
                      <a:pt x="26" y="18"/>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1" name="Freeform 512"/>
              <p:cNvSpPr>
                <a:spLocks/>
              </p:cNvSpPr>
              <p:nvPr/>
            </p:nvSpPr>
            <p:spPr bwMode="auto">
              <a:xfrm>
                <a:off x="13456960" y="4412980"/>
                <a:ext cx="124460" cy="16510"/>
              </a:xfrm>
              <a:custGeom>
                <a:avLst/>
                <a:gdLst>
                  <a:gd name="T0" fmla="*/ 196 w 196"/>
                  <a:gd name="T1" fmla="*/ 10 h 26"/>
                  <a:gd name="T2" fmla="*/ 182 w 196"/>
                  <a:gd name="T3" fmla="*/ 18 h 26"/>
                  <a:gd name="T4" fmla="*/ 160 w 196"/>
                  <a:gd name="T5" fmla="*/ 22 h 26"/>
                  <a:gd name="T6" fmla="*/ 148 w 196"/>
                  <a:gd name="T7" fmla="*/ 26 h 26"/>
                  <a:gd name="T8" fmla="*/ 132 w 196"/>
                  <a:gd name="T9" fmla="*/ 20 h 26"/>
                  <a:gd name="T10" fmla="*/ 102 w 196"/>
                  <a:gd name="T11" fmla="*/ 20 h 26"/>
                  <a:gd name="T12" fmla="*/ 70 w 196"/>
                  <a:gd name="T13" fmla="*/ 22 h 26"/>
                  <a:gd name="T14" fmla="*/ 14 w 196"/>
                  <a:gd name="T15" fmla="*/ 4 h 26"/>
                  <a:gd name="T16" fmla="*/ 0 w 19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6">
                    <a:moveTo>
                      <a:pt x="196" y="10"/>
                    </a:moveTo>
                    <a:lnTo>
                      <a:pt x="182" y="18"/>
                    </a:lnTo>
                    <a:lnTo>
                      <a:pt x="160" y="22"/>
                    </a:lnTo>
                    <a:lnTo>
                      <a:pt x="148" y="26"/>
                    </a:lnTo>
                    <a:lnTo>
                      <a:pt x="132" y="20"/>
                    </a:lnTo>
                    <a:lnTo>
                      <a:pt x="102" y="20"/>
                    </a:lnTo>
                    <a:lnTo>
                      <a:pt x="70" y="22"/>
                    </a:lnTo>
                    <a:lnTo>
                      <a:pt x="14" y="4"/>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2" name="Freeform 513"/>
              <p:cNvSpPr>
                <a:spLocks/>
              </p:cNvSpPr>
              <p:nvPr/>
            </p:nvSpPr>
            <p:spPr bwMode="auto">
              <a:xfrm>
                <a:off x="13459500" y="4412980"/>
                <a:ext cx="2540" cy="0"/>
              </a:xfrm>
              <a:custGeom>
                <a:avLst/>
                <a:gdLst>
                  <a:gd name="T0" fmla="*/ 4 w 4"/>
                  <a:gd name="T1" fmla="*/ 4 w 4"/>
                  <a:gd name="T2" fmla="*/ 0 w 4"/>
                </a:gdLst>
                <a:ahLst/>
                <a:cxnLst>
                  <a:cxn ang="0">
                    <a:pos x="T0" y="0"/>
                  </a:cxn>
                  <a:cxn ang="0">
                    <a:pos x="T1" y="0"/>
                  </a:cxn>
                  <a:cxn ang="0">
                    <a:pos x="T2" y="0"/>
                  </a:cxn>
                </a:cxnLst>
                <a:rect l="0" t="0" r="r" b="b"/>
                <a:pathLst>
                  <a:path w="4">
                    <a:moveTo>
                      <a:pt x="4" y="0"/>
                    </a:moveTo>
                    <a:lnTo>
                      <a:pt x="4"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3" name="Freeform 514"/>
              <p:cNvSpPr>
                <a:spLocks/>
              </p:cNvSpPr>
              <p:nvPr/>
            </p:nvSpPr>
            <p:spPr bwMode="auto">
              <a:xfrm>
                <a:off x="13416320" y="4402820"/>
                <a:ext cx="67310" cy="11430"/>
              </a:xfrm>
              <a:custGeom>
                <a:avLst/>
                <a:gdLst>
                  <a:gd name="T0" fmla="*/ 106 w 106"/>
                  <a:gd name="T1" fmla="*/ 18 h 18"/>
                  <a:gd name="T2" fmla="*/ 88 w 106"/>
                  <a:gd name="T3" fmla="*/ 16 h 18"/>
                  <a:gd name="T4" fmla="*/ 60 w 106"/>
                  <a:gd name="T5" fmla="*/ 16 h 18"/>
                  <a:gd name="T6" fmla="*/ 30 w 106"/>
                  <a:gd name="T7" fmla="*/ 10 h 18"/>
                  <a:gd name="T8" fmla="*/ 12 w 106"/>
                  <a:gd name="T9" fmla="*/ 6 h 18"/>
                  <a:gd name="T10" fmla="*/ 0 w 106"/>
                  <a:gd name="T11" fmla="*/ 0 h 18"/>
                </a:gdLst>
                <a:ahLst/>
                <a:cxnLst>
                  <a:cxn ang="0">
                    <a:pos x="T0" y="T1"/>
                  </a:cxn>
                  <a:cxn ang="0">
                    <a:pos x="T2" y="T3"/>
                  </a:cxn>
                  <a:cxn ang="0">
                    <a:pos x="T4" y="T5"/>
                  </a:cxn>
                  <a:cxn ang="0">
                    <a:pos x="T6" y="T7"/>
                  </a:cxn>
                  <a:cxn ang="0">
                    <a:pos x="T8" y="T9"/>
                  </a:cxn>
                  <a:cxn ang="0">
                    <a:pos x="T10" y="T11"/>
                  </a:cxn>
                </a:cxnLst>
                <a:rect l="0" t="0" r="r" b="b"/>
                <a:pathLst>
                  <a:path w="106" h="18">
                    <a:moveTo>
                      <a:pt x="106" y="18"/>
                    </a:moveTo>
                    <a:lnTo>
                      <a:pt x="88" y="16"/>
                    </a:lnTo>
                    <a:lnTo>
                      <a:pt x="60" y="16"/>
                    </a:lnTo>
                    <a:lnTo>
                      <a:pt x="30" y="10"/>
                    </a:lnTo>
                    <a:lnTo>
                      <a:pt x="12" y="6"/>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4" name="Freeform 515"/>
              <p:cNvSpPr>
                <a:spLocks/>
              </p:cNvSpPr>
              <p:nvPr/>
            </p:nvSpPr>
            <p:spPr bwMode="auto">
              <a:xfrm>
                <a:off x="13298210" y="4336780"/>
                <a:ext cx="135890" cy="69850"/>
              </a:xfrm>
              <a:custGeom>
                <a:avLst/>
                <a:gdLst>
                  <a:gd name="T0" fmla="*/ 214 w 214"/>
                  <a:gd name="T1" fmla="*/ 110 h 110"/>
                  <a:gd name="T2" fmla="*/ 210 w 214"/>
                  <a:gd name="T3" fmla="*/ 110 h 110"/>
                  <a:gd name="T4" fmla="*/ 182 w 214"/>
                  <a:gd name="T5" fmla="*/ 102 h 110"/>
                  <a:gd name="T6" fmla="*/ 156 w 214"/>
                  <a:gd name="T7" fmla="*/ 88 h 110"/>
                  <a:gd name="T8" fmla="*/ 130 w 214"/>
                  <a:gd name="T9" fmla="*/ 72 h 110"/>
                  <a:gd name="T10" fmla="*/ 102 w 214"/>
                  <a:gd name="T11" fmla="*/ 62 h 110"/>
                  <a:gd name="T12" fmla="*/ 74 w 214"/>
                  <a:gd name="T13" fmla="*/ 54 h 110"/>
                  <a:gd name="T14" fmla="*/ 72 w 214"/>
                  <a:gd name="T15" fmla="*/ 48 h 110"/>
                  <a:gd name="T16" fmla="*/ 44 w 214"/>
                  <a:gd name="T17" fmla="*/ 42 h 110"/>
                  <a:gd name="T18" fmla="*/ 14 w 214"/>
                  <a:gd name="T19" fmla="*/ 46 h 110"/>
                  <a:gd name="T20" fmla="*/ 0 w 214"/>
                  <a:gd name="T21" fmla="*/ 0 h 110"/>
                  <a:gd name="T22" fmla="*/ 0 w 214"/>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110">
                    <a:moveTo>
                      <a:pt x="214" y="110"/>
                    </a:moveTo>
                    <a:lnTo>
                      <a:pt x="210" y="110"/>
                    </a:lnTo>
                    <a:lnTo>
                      <a:pt x="182" y="102"/>
                    </a:lnTo>
                    <a:lnTo>
                      <a:pt x="156" y="88"/>
                    </a:lnTo>
                    <a:lnTo>
                      <a:pt x="130" y="72"/>
                    </a:lnTo>
                    <a:lnTo>
                      <a:pt x="102" y="62"/>
                    </a:lnTo>
                    <a:lnTo>
                      <a:pt x="74" y="54"/>
                    </a:lnTo>
                    <a:lnTo>
                      <a:pt x="72" y="48"/>
                    </a:lnTo>
                    <a:lnTo>
                      <a:pt x="44" y="42"/>
                    </a:lnTo>
                    <a:lnTo>
                      <a:pt x="14" y="46"/>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5" name="Freeform 516"/>
              <p:cNvSpPr>
                <a:spLocks/>
              </p:cNvSpPr>
              <p:nvPr/>
            </p:nvSpPr>
            <p:spPr bwMode="auto">
              <a:xfrm>
                <a:off x="13255030" y="4244070"/>
                <a:ext cx="44450" cy="97790"/>
              </a:xfrm>
              <a:custGeom>
                <a:avLst/>
                <a:gdLst>
                  <a:gd name="T0" fmla="*/ 70 w 70"/>
                  <a:gd name="T1" fmla="*/ 154 h 154"/>
                  <a:gd name="T2" fmla="*/ 56 w 70"/>
                  <a:gd name="T3" fmla="*/ 136 h 154"/>
                  <a:gd name="T4" fmla="*/ 26 w 70"/>
                  <a:gd name="T5" fmla="*/ 88 h 154"/>
                  <a:gd name="T6" fmla="*/ 0 w 70"/>
                  <a:gd name="T7" fmla="*/ 0 h 154"/>
                  <a:gd name="T8" fmla="*/ 0 w 70"/>
                  <a:gd name="T9" fmla="*/ 0 h 154"/>
                </a:gdLst>
                <a:ahLst/>
                <a:cxnLst>
                  <a:cxn ang="0">
                    <a:pos x="T0" y="T1"/>
                  </a:cxn>
                  <a:cxn ang="0">
                    <a:pos x="T2" y="T3"/>
                  </a:cxn>
                  <a:cxn ang="0">
                    <a:pos x="T4" y="T5"/>
                  </a:cxn>
                  <a:cxn ang="0">
                    <a:pos x="T6" y="T7"/>
                  </a:cxn>
                  <a:cxn ang="0">
                    <a:pos x="T8" y="T9"/>
                  </a:cxn>
                </a:cxnLst>
                <a:rect l="0" t="0" r="r" b="b"/>
                <a:pathLst>
                  <a:path w="70" h="154">
                    <a:moveTo>
                      <a:pt x="70" y="154"/>
                    </a:moveTo>
                    <a:lnTo>
                      <a:pt x="56" y="136"/>
                    </a:lnTo>
                    <a:lnTo>
                      <a:pt x="26" y="88"/>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6" name="Freeform 517"/>
              <p:cNvSpPr>
                <a:spLocks/>
              </p:cNvSpPr>
              <p:nvPr/>
            </p:nvSpPr>
            <p:spPr bwMode="auto">
              <a:xfrm>
                <a:off x="13246140" y="4062460"/>
                <a:ext cx="15240" cy="140970"/>
              </a:xfrm>
              <a:custGeom>
                <a:avLst/>
                <a:gdLst>
                  <a:gd name="T0" fmla="*/ 6 w 24"/>
                  <a:gd name="T1" fmla="*/ 222 h 222"/>
                  <a:gd name="T2" fmla="*/ 0 w 24"/>
                  <a:gd name="T3" fmla="*/ 176 h 222"/>
                  <a:gd name="T4" fmla="*/ 24 w 24"/>
                  <a:gd name="T5" fmla="*/ 0 h 222"/>
                  <a:gd name="T6" fmla="*/ 24 w 24"/>
                  <a:gd name="T7" fmla="*/ 0 h 222"/>
                </a:gdLst>
                <a:ahLst/>
                <a:cxnLst>
                  <a:cxn ang="0">
                    <a:pos x="T0" y="T1"/>
                  </a:cxn>
                  <a:cxn ang="0">
                    <a:pos x="T2" y="T3"/>
                  </a:cxn>
                  <a:cxn ang="0">
                    <a:pos x="T4" y="T5"/>
                  </a:cxn>
                  <a:cxn ang="0">
                    <a:pos x="T6" y="T7"/>
                  </a:cxn>
                </a:cxnLst>
                <a:rect l="0" t="0" r="r" b="b"/>
                <a:pathLst>
                  <a:path w="24" h="222">
                    <a:moveTo>
                      <a:pt x="6" y="222"/>
                    </a:moveTo>
                    <a:lnTo>
                      <a:pt x="0" y="176"/>
                    </a:lnTo>
                    <a:lnTo>
                      <a:pt x="24" y="0"/>
                    </a:lnTo>
                    <a:lnTo>
                      <a:pt x="24"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7" name="Freeform 518"/>
              <p:cNvSpPr>
                <a:spLocks/>
              </p:cNvSpPr>
              <p:nvPr/>
            </p:nvSpPr>
            <p:spPr bwMode="auto">
              <a:xfrm>
                <a:off x="13247410" y="420343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8" name="Freeform 519"/>
              <p:cNvSpPr>
                <a:spLocks/>
              </p:cNvSpPr>
              <p:nvPr/>
            </p:nvSpPr>
            <p:spPr bwMode="auto">
              <a:xfrm>
                <a:off x="13255030" y="3741150"/>
                <a:ext cx="139700" cy="370840"/>
              </a:xfrm>
              <a:custGeom>
                <a:avLst/>
                <a:gdLst>
                  <a:gd name="T0" fmla="*/ 0 w 220"/>
                  <a:gd name="T1" fmla="*/ 584 h 584"/>
                  <a:gd name="T2" fmla="*/ 4 w 220"/>
                  <a:gd name="T3" fmla="*/ 506 h 584"/>
                  <a:gd name="T4" fmla="*/ 14 w 220"/>
                  <a:gd name="T5" fmla="*/ 468 h 584"/>
                  <a:gd name="T6" fmla="*/ 26 w 220"/>
                  <a:gd name="T7" fmla="*/ 306 h 584"/>
                  <a:gd name="T8" fmla="*/ 80 w 220"/>
                  <a:gd name="T9" fmla="*/ 180 h 584"/>
                  <a:gd name="T10" fmla="*/ 162 w 220"/>
                  <a:gd name="T11" fmla="*/ 54 h 584"/>
                  <a:gd name="T12" fmla="*/ 220 w 220"/>
                  <a:gd name="T13" fmla="*/ 0 h 584"/>
                  <a:gd name="T14" fmla="*/ 220 w 220"/>
                  <a:gd name="T15" fmla="*/ 0 h 5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584">
                    <a:moveTo>
                      <a:pt x="0" y="584"/>
                    </a:moveTo>
                    <a:lnTo>
                      <a:pt x="4" y="506"/>
                    </a:lnTo>
                    <a:lnTo>
                      <a:pt x="14" y="468"/>
                    </a:lnTo>
                    <a:lnTo>
                      <a:pt x="26" y="306"/>
                    </a:lnTo>
                    <a:lnTo>
                      <a:pt x="80" y="180"/>
                    </a:lnTo>
                    <a:lnTo>
                      <a:pt x="162" y="54"/>
                    </a:lnTo>
                    <a:lnTo>
                      <a:pt x="220" y="0"/>
                    </a:lnTo>
                    <a:lnTo>
                      <a:pt x="22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9" name="Freeform 520"/>
              <p:cNvSpPr>
                <a:spLocks/>
              </p:cNvSpPr>
              <p:nvPr/>
            </p:nvSpPr>
            <p:spPr bwMode="auto">
              <a:xfrm>
                <a:off x="13257570" y="3772900"/>
                <a:ext cx="102870" cy="289560"/>
              </a:xfrm>
              <a:custGeom>
                <a:avLst/>
                <a:gdLst>
                  <a:gd name="T0" fmla="*/ 162 w 162"/>
                  <a:gd name="T1" fmla="*/ 0 h 456"/>
                  <a:gd name="T2" fmla="*/ 84 w 162"/>
                  <a:gd name="T3" fmla="*/ 124 h 456"/>
                  <a:gd name="T4" fmla="*/ 30 w 162"/>
                  <a:gd name="T5" fmla="*/ 250 h 456"/>
                  <a:gd name="T6" fmla="*/ 14 w 162"/>
                  <a:gd name="T7" fmla="*/ 416 h 456"/>
                  <a:gd name="T8" fmla="*/ 0 w 162"/>
                  <a:gd name="T9" fmla="*/ 456 h 456"/>
                </a:gdLst>
                <a:ahLst/>
                <a:cxnLst>
                  <a:cxn ang="0">
                    <a:pos x="T0" y="T1"/>
                  </a:cxn>
                  <a:cxn ang="0">
                    <a:pos x="T2" y="T3"/>
                  </a:cxn>
                  <a:cxn ang="0">
                    <a:pos x="T4" y="T5"/>
                  </a:cxn>
                  <a:cxn ang="0">
                    <a:pos x="T6" y="T7"/>
                  </a:cxn>
                  <a:cxn ang="0">
                    <a:pos x="T8" y="T9"/>
                  </a:cxn>
                </a:cxnLst>
                <a:rect l="0" t="0" r="r" b="b"/>
                <a:pathLst>
                  <a:path w="162" h="456">
                    <a:moveTo>
                      <a:pt x="162" y="0"/>
                    </a:moveTo>
                    <a:lnTo>
                      <a:pt x="84" y="124"/>
                    </a:lnTo>
                    <a:lnTo>
                      <a:pt x="30" y="250"/>
                    </a:lnTo>
                    <a:lnTo>
                      <a:pt x="14" y="416"/>
                    </a:lnTo>
                    <a:lnTo>
                      <a:pt x="0" y="45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0" name="Freeform 521"/>
              <p:cNvSpPr>
                <a:spLocks/>
              </p:cNvSpPr>
              <p:nvPr/>
            </p:nvSpPr>
            <p:spPr bwMode="auto">
              <a:xfrm>
                <a:off x="13276620" y="3885930"/>
                <a:ext cx="19050" cy="45720"/>
              </a:xfrm>
              <a:custGeom>
                <a:avLst/>
                <a:gdLst>
                  <a:gd name="T0" fmla="*/ 30 w 30"/>
                  <a:gd name="T1" fmla="*/ 0 h 72"/>
                  <a:gd name="T2" fmla="*/ 2 w 30"/>
                  <a:gd name="T3" fmla="*/ 64 h 72"/>
                  <a:gd name="T4" fmla="*/ 0 w 30"/>
                  <a:gd name="T5" fmla="*/ 72 h 72"/>
                </a:gdLst>
                <a:ahLst/>
                <a:cxnLst>
                  <a:cxn ang="0">
                    <a:pos x="T0" y="T1"/>
                  </a:cxn>
                  <a:cxn ang="0">
                    <a:pos x="T2" y="T3"/>
                  </a:cxn>
                  <a:cxn ang="0">
                    <a:pos x="T4" y="T5"/>
                  </a:cxn>
                </a:cxnLst>
                <a:rect l="0" t="0" r="r" b="b"/>
                <a:pathLst>
                  <a:path w="30" h="72">
                    <a:moveTo>
                      <a:pt x="30" y="0"/>
                    </a:moveTo>
                    <a:lnTo>
                      <a:pt x="2" y="64"/>
                    </a:lnTo>
                    <a:lnTo>
                      <a:pt x="0" y="7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1" name="Freeform 522"/>
              <p:cNvSpPr>
                <a:spLocks/>
              </p:cNvSpPr>
              <p:nvPr/>
            </p:nvSpPr>
            <p:spPr bwMode="auto">
              <a:xfrm>
                <a:off x="13357900" y="3653520"/>
                <a:ext cx="629920" cy="123190"/>
              </a:xfrm>
              <a:custGeom>
                <a:avLst/>
                <a:gdLst>
                  <a:gd name="T0" fmla="*/ 0 w 992"/>
                  <a:gd name="T1" fmla="*/ 194 h 194"/>
                  <a:gd name="T2" fmla="*/ 4 w 992"/>
                  <a:gd name="T3" fmla="*/ 188 h 194"/>
                  <a:gd name="T4" fmla="*/ 60 w 992"/>
                  <a:gd name="T5" fmla="*/ 136 h 194"/>
                  <a:gd name="T6" fmla="*/ 138 w 992"/>
                  <a:gd name="T7" fmla="*/ 88 h 194"/>
                  <a:gd name="T8" fmla="*/ 340 w 992"/>
                  <a:gd name="T9" fmla="*/ 20 h 194"/>
                  <a:gd name="T10" fmla="*/ 558 w 992"/>
                  <a:gd name="T11" fmla="*/ 2 h 194"/>
                  <a:gd name="T12" fmla="*/ 586 w 992"/>
                  <a:gd name="T13" fmla="*/ 2 h 194"/>
                  <a:gd name="T14" fmla="*/ 660 w 992"/>
                  <a:gd name="T15" fmla="*/ 0 h 194"/>
                  <a:gd name="T16" fmla="*/ 672 w 992"/>
                  <a:gd name="T17" fmla="*/ 0 h 194"/>
                  <a:gd name="T18" fmla="*/ 800 w 992"/>
                  <a:gd name="T19" fmla="*/ 26 h 194"/>
                  <a:gd name="T20" fmla="*/ 940 w 992"/>
                  <a:gd name="T21" fmla="*/ 82 h 194"/>
                  <a:gd name="T22" fmla="*/ 992 w 992"/>
                  <a:gd name="T23" fmla="*/ 12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2" h="194">
                    <a:moveTo>
                      <a:pt x="0" y="194"/>
                    </a:moveTo>
                    <a:lnTo>
                      <a:pt x="4" y="188"/>
                    </a:lnTo>
                    <a:lnTo>
                      <a:pt x="60" y="136"/>
                    </a:lnTo>
                    <a:lnTo>
                      <a:pt x="138" y="88"/>
                    </a:lnTo>
                    <a:lnTo>
                      <a:pt x="340" y="20"/>
                    </a:lnTo>
                    <a:lnTo>
                      <a:pt x="558" y="2"/>
                    </a:lnTo>
                    <a:lnTo>
                      <a:pt x="586" y="2"/>
                    </a:lnTo>
                    <a:lnTo>
                      <a:pt x="660" y="0"/>
                    </a:lnTo>
                    <a:lnTo>
                      <a:pt x="672" y="0"/>
                    </a:lnTo>
                    <a:lnTo>
                      <a:pt x="800" y="26"/>
                    </a:lnTo>
                    <a:lnTo>
                      <a:pt x="940" y="82"/>
                    </a:lnTo>
                    <a:lnTo>
                      <a:pt x="992" y="12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2" name="Freeform 523"/>
              <p:cNvSpPr>
                <a:spLocks/>
              </p:cNvSpPr>
              <p:nvPr/>
            </p:nvSpPr>
            <p:spPr bwMode="auto">
              <a:xfrm>
                <a:off x="13511570" y="441679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3" name="Freeform 524"/>
              <p:cNvSpPr>
                <a:spLocks/>
              </p:cNvSpPr>
              <p:nvPr/>
            </p:nvSpPr>
            <p:spPr bwMode="auto">
              <a:xfrm>
                <a:off x="13525540" y="4420600"/>
                <a:ext cx="66040" cy="10160"/>
              </a:xfrm>
              <a:custGeom>
                <a:avLst/>
                <a:gdLst>
                  <a:gd name="T0" fmla="*/ 104 w 104"/>
                  <a:gd name="T1" fmla="*/ 0 h 16"/>
                  <a:gd name="T2" fmla="*/ 82 w 104"/>
                  <a:gd name="T3" fmla="*/ 10 h 16"/>
                  <a:gd name="T4" fmla="*/ 50 w 104"/>
                  <a:gd name="T5" fmla="*/ 16 h 16"/>
                  <a:gd name="T6" fmla="*/ 14 w 104"/>
                  <a:gd name="T7" fmla="*/ 10 h 16"/>
                  <a:gd name="T8" fmla="*/ 0 w 104"/>
                  <a:gd name="T9" fmla="*/ 8 h 16"/>
                </a:gdLst>
                <a:ahLst/>
                <a:cxnLst>
                  <a:cxn ang="0">
                    <a:pos x="T0" y="T1"/>
                  </a:cxn>
                  <a:cxn ang="0">
                    <a:pos x="T2" y="T3"/>
                  </a:cxn>
                  <a:cxn ang="0">
                    <a:pos x="T4" y="T5"/>
                  </a:cxn>
                  <a:cxn ang="0">
                    <a:pos x="T6" y="T7"/>
                  </a:cxn>
                  <a:cxn ang="0">
                    <a:pos x="T8" y="T9"/>
                  </a:cxn>
                </a:cxnLst>
                <a:rect l="0" t="0" r="r" b="b"/>
                <a:pathLst>
                  <a:path w="104" h="16">
                    <a:moveTo>
                      <a:pt x="104" y="0"/>
                    </a:moveTo>
                    <a:lnTo>
                      <a:pt x="82" y="10"/>
                    </a:lnTo>
                    <a:lnTo>
                      <a:pt x="50" y="16"/>
                    </a:lnTo>
                    <a:lnTo>
                      <a:pt x="14" y="10"/>
                    </a:lnTo>
                    <a:lnTo>
                      <a:pt x="0" y="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4" name="Freeform 525"/>
              <p:cNvSpPr>
                <a:spLocks/>
              </p:cNvSpPr>
              <p:nvPr/>
            </p:nvSpPr>
            <p:spPr bwMode="auto">
              <a:xfrm>
                <a:off x="13566180" y="4428220"/>
                <a:ext cx="17780" cy="8890"/>
              </a:xfrm>
              <a:custGeom>
                <a:avLst/>
                <a:gdLst>
                  <a:gd name="T0" fmla="*/ 0 w 28"/>
                  <a:gd name="T1" fmla="*/ 0 h 14"/>
                  <a:gd name="T2" fmla="*/ 24 w 28"/>
                  <a:gd name="T3" fmla="*/ 14 h 14"/>
                  <a:gd name="T4" fmla="*/ 28 w 28"/>
                  <a:gd name="T5" fmla="*/ 14 h 14"/>
                </a:gdLst>
                <a:ahLst/>
                <a:cxnLst>
                  <a:cxn ang="0">
                    <a:pos x="T0" y="T1"/>
                  </a:cxn>
                  <a:cxn ang="0">
                    <a:pos x="T2" y="T3"/>
                  </a:cxn>
                  <a:cxn ang="0">
                    <a:pos x="T4" y="T5"/>
                  </a:cxn>
                </a:cxnLst>
                <a:rect l="0" t="0" r="r" b="b"/>
                <a:pathLst>
                  <a:path w="28" h="14">
                    <a:moveTo>
                      <a:pt x="0" y="0"/>
                    </a:moveTo>
                    <a:lnTo>
                      <a:pt x="24" y="14"/>
                    </a:lnTo>
                    <a:lnTo>
                      <a:pt x="28" y="1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5" name="Freeform 526"/>
              <p:cNvSpPr>
                <a:spLocks/>
              </p:cNvSpPr>
              <p:nvPr/>
            </p:nvSpPr>
            <p:spPr bwMode="auto">
              <a:xfrm>
                <a:off x="13249950" y="4067540"/>
                <a:ext cx="19050" cy="88900"/>
              </a:xfrm>
              <a:custGeom>
                <a:avLst/>
                <a:gdLst>
                  <a:gd name="T0" fmla="*/ 0 w 30"/>
                  <a:gd name="T1" fmla="*/ 140 h 140"/>
                  <a:gd name="T2" fmla="*/ 30 w 30"/>
                  <a:gd name="T3" fmla="*/ 0 h 140"/>
                  <a:gd name="T4" fmla="*/ 30 w 30"/>
                  <a:gd name="T5" fmla="*/ 0 h 140"/>
                </a:gdLst>
                <a:ahLst/>
                <a:cxnLst>
                  <a:cxn ang="0">
                    <a:pos x="T0" y="T1"/>
                  </a:cxn>
                  <a:cxn ang="0">
                    <a:pos x="T2" y="T3"/>
                  </a:cxn>
                  <a:cxn ang="0">
                    <a:pos x="T4" y="T5"/>
                  </a:cxn>
                </a:cxnLst>
                <a:rect l="0" t="0" r="r" b="b"/>
                <a:pathLst>
                  <a:path w="30" h="140">
                    <a:moveTo>
                      <a:pt x="0" y="140"/>
                    </a:moveTo>
                    <a:lnTo>
                      <a:pt x="30" y="0"/>
                    </a:lnTo>
                    <a:lnTo>
                      <a:pt x="3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6" name="Freeform 527"/>
              <p:cNvSpPr>
                <a:spLocks/>
              </p:cNvSpPr>
              <p:nvPr/>
            </p:nvSpPr>
            <p:spPr bwMode="auto">
              <a:xfrm>
                <a:off x="13246140" y="4156440"/>
                <a:ext cx="8890" cy="87630"/>
              </a:xfrm>
              <a:custGeom>
                <a:avLst/>
                <a:gdLst>
                  <a:gd name="T0" fmla="*/ 0 w 14"/>
                  <a:gd name="T1" fmla="*/ 28 h 138"/>
                  <a:gd name="T2" fmla="*/ 0 w 14"/>
                  <a:gd name="T3" fmla="*/ 28 h 138"/>
                  <a:gd name="T4" fmla="*/ 6 w 14"/>
                  <a:gd name="T5" fmla="*/ 0 h 138"/>
                  <a:gd name="T6" fmla="*/ 6 w 14"/>
                  <a:gd name="T7" fmla="*/ 98 h 138"/>
                  <a:gd name="T8" fmla="*/ 6 w 14"/>
                  <a:gd name="T9" fmla="*/ 98 h 138"/>
                  <a:gd name="T10" fmla="*/ 14 w 14"/>
                  <a:gd name="T11" fmla="*/ 138 h 138"/>
                  <a:gd name="T12" fmla="*/ 14 w 14"/>
                  <a:gd name="T13" fmla="*/ 138 h 138"/>
                </a:gdLst>
                <a:ahLst/>
                <a:cxnLst>
                  <a:cxn ang="0">
                    <a:pos x="T0" y="T1"/>
                  </a:cxn>
                  <a:cxn ang="0">
                    <a:pos x="T2" y="T3"/>
                  </a:cxn>
                  <a:cxn ang="0">
                    <a:pos x="T4" y="T5"/>
                  </a:cxn>
                  <a:cxn ang="0">
                    <a:pos x="T6" y="T7"/>
                  </a:cxn>
                  <a:cxn ang="0">
                    <a:pos x="T8" y="T9"/>
                  </a:cxn>
                  <a:cxn ang="0">
                    <a:pos x="T10" y="T11"/>
                  </a:cxn>
                  <a:cxn ang="0">
                    <a:pos x="T12" y="T13"/>
                  </a:cxn>
                </a:cxnLst>
                <a:rect l="0" t="0" r="r" b="b"/>
                <a:pathLst>
                  <a:path w="14" h="138">
                    <a:moveTo>
                      <a:pt x="0" y="28"/>
                    </a:moveTo>
                    <a:lnTo>
                      <a:pt x="0" y="28"/>
                    </a:lnTo>
                    <a:lnTo>
                      <a:pt x="6" y="0"/>
                    </a:lnTo>
                    <a:lnTo>
                      <a:pt x="6" y="98"/>
                    </a:lnTo>
                    <a:lnTo>
                      <a:pt x="6" y="98"/>
                    </a:lnTo>
                    <a:lnTo>
                      <a:pt x="14" y="138"/>
                    </a:lnTo>
                    <a:lnTo>
                      <a:pt x="14" y="13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7" name="Freeform 528"/>
              <p:cNvSpPr>
                <a:spLocks/>
              </p:cNvSpPr>
              <p:nvPr/>
            </p:nvSpPr>
            <p:spPr bwMode="auto">
              <a:xfrm>
                <a:off x="13249950" y="4145010"/>
                <a:ext cx="10160" cy="73660"/>
              </a:xfrm>
              <a:custGeom>
                <a:avLst/>
                <a:gdLst>
                  <a:gd name="T0" fmla="*/ 16 w 16"/>
                  <a:gd name="T1" fmla="*/ 0 h 116"/>
                  <a:gd name="T2" fmla="*/ 16 w 16"/>
                  <a:gd name="T3" fmla="*/ 0 h 116"/>
                  <a:gd name="T4" fmla="*/ 2 w 16"/>
                  <a:gd name="T5" fmla="*/ 90 h 116"/>
                  <a:gd name="T6" fmla="*/ 0 w 16"/>
                  <a:gd name="T7" fmla="*/ 116 h 116"/>
                </a:gdLst>
                <a:ahLst/>
                <a:cxnLst>
                  <a:cxn ang="0">
                    <a:pos x="T0" y="T1"/>
                  </a:cxn>
                  <a:cxn ang="0">
                    <a:pos x="T2" y="T3"/>
                  </a:cxn>
                  <a:cxn ang="0">
                    <a:pos x="T4" y="T5"/>
                  </a:cxn>
                  <a:cxn ang="0">
                    <a:pos x="T6" y="T7"/>
                  </a:cxn>
                </a:cxnLst>
                <a:rect l="0" t="0" r="r" b="b"/>
                <a:pathLst>
                  <a:path w="16" h="116">
                    <a:moveTo>
                      <a:pt x="16" y="0"/>
                    </a:moveTo>
                    <a:lnTo>
                      <a:pt x="16" y="0"/>
                    </a:lnTo>
                    <a:lnTo>
                      <a:pt x="2" y="90"/>
                    </a:lnTo>
                    <a:lnTo>
                      <a:pt x="0" y="11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8" name="Line 529"/>
              <p:cNvSpPr>
                <a:spLocks noChangeShapeType="1"/>
              </p:cNvSpPr>
              <p:nvPr/>
            </p:nvSpPr>
            <p:spPr bwMode="auto">
              <a:xfrm>
                <a:off x="13249950" y="415644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9" name="Line 530"/>
              <p:cNvSpPr>
                <a:spLocks noChangeShapeType="1"/>
              </p:cNvSpPr>
              <p:nvPr/>
            </p:nvSpPr>
            <p:spPr bwMode="auto">
              <a:xfrm>
                <a:off x="13246140" y="417422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0" name="Freeform 531"/>
              <p:cNvSpPr>
                <a:spLocks/>
              </p:cNvSpPr>
              <p:nvPr/>
            </p:nvSpPr>
            <p:spPr bwMode="auto">
              <a:xfrm>
                <a:off x="13246140" y="4174220"/>
                <a:ext cx="3810" cy="36830"/>
              </a:xfrm>
              <a:custGeom>
                <a:avLst/>
                <a:gdLst>
                  <a:gd name="T0" fmla="*/ 6 w 6"/>
                  <a:gd name="T1" fmla="*/ 58 h 58"/>
                  <a:gd name="T2" fmla="*/ 2 w 6"/>
                  <a:gd name="T3" fmla="*/ 46 h 58"/>
                  <a:gd name="T4" fmla="*/ 0 w 6"/>
                  <a:gd name="T5" fmla="*/ 0 h 58"/>
                </a:gdLst>
                <a:ahLst/>
                <a:cxnLst>
                  <a:cxn ang="0">
                    <a:pos x="T0" y="T1"/>
                  </a:cxn>
                  <a:cxn ang="0">
                    <a:pos x="T2" y="T3"/>
                  </a:cxn>
                  <a:cxn ang="0">
                    <a:pos x="T4" y="T5"/>
                  </a:cxn>
                </a:cxnLst>
                <a:rect l="0" t="0" r="r" b="b"/>
                <a:pathLst>
                  <a:path w="6" h="58">
                    <a:moveTo>
                      <a:pt x="6" y="58"/>
                    </a:moveTo>
                    <a:lnTo>
                      <a:pt x="2" y="46"/>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1" name="Freeform 532"/>
              <p:cNvSpPr>
                <a:spLocks/>
              </p:cNvSpPr>
              <p:nvPr/>
            </p:nvSpPr>
            <p:spPr bwMode="auto">
              <a:xfrm>
                <a:off x="13244870" y="4151360"/>
                <a:ext cx="2540" cy="22860"/>
              </a:xfrm>
              <a:custGeom>
                <a:avLst/>
                <a:gdLst>
                  <a:gd name="T0" fmla="*/ 0 w 4"/>
                  <a:gd name="T1" fmla="*/ 36 h 36"/>
                  <a:gd name="T2" fmla="*/ 2 w 4"/>
                  <a:gd name="T3" fmla="*/ 14 h 36"/>
                  <a:gd name="T4" fmla="*/ 4 w 4"/>
                  <a:gd name="T5" fmla="*/ 0 h 36"/>
                </a:gdLst>
                <a:ahLst/>
                <a:cxnLst>
                  <a:cxn ang="0">
                    <a:pos x="T0" y="T1"/>
                  </a:cxn>
                  <a:cxn ang="0">
                    <a:pos x="T2" y="T3"/>
                  </a:cxn>
                  <a:cxn ang="0">
                    <a:pos x="T4" y="T5"/>
                  </a:cxn>
                </a:cxnLst>
                <a:rect l="0" t="0" r="r" b="b"/>
                <a:pathLst>
                  <a:path w="4" h="36">
                    <a:moveTo>
                      <a:pt x="0" y="36"/>
                    </a:moveTo>
                    <a:lnTo>
                      <a:pt x="2" y="14"/>
                    </a:lnTo>
                    <a:lnTo>
                      <a:pt x="4"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2" name="Freeform 533"/>
              <p:cNvSpPr>
                <a:spLocks/>
              </p:cNvSpPr>
              <p:nvPr/>
            </p:nvSpPr>
            <p:spPr bwMode="auto">
              <a:xfrm>
                <a:off x="13244870" y="4174220"/>
                <a:ext cx="2540" cy="29210"/>
              </a:xfrm>
              <a:custGeom>
                <a:avLst/>
                <a:gdLst>
                  <a:gd name="T0" fmla="*/ 0 w 4"/>
                  <a:gd name="T1" fmla="*/ 0 h 46"/>
                  <a:gd name="T2" fmla="*/ 0 w 4"/>
                  <a:gd name="T3" fmla="*/ 0 h 46"/>
                  <a:gd name="T4" fmla="*/ 4 w 4"/>
                  <a:gd name="T5" fmla="*/ 46 h 46"/>
                  <a:gd name="T6" fmla="*/ 4 w 4"/>
                  <a:gd name="T7" fmla="*/ 46 h 46"/>
                </a:gdLst>
                <a:ahLst/>
                <a:cxnLst>
                  <a:cxn ang="0">
                    <a:pos x="T0" y="T1"/>
                  </a:cxn>
                  <a:cxn ang="0">
                    <a:pos x="T2" y="T3"/>
                  </a:cxn>
                  <a:cxn ang="0">
                    <a:pos x="T4" y="T5"/>
                  </a:cxn>
                  <a:cxn ang="0">
                    <a:pos x="T6" y="T7"/>
                  </a:cxn>
                </a:cxnLst>
                <a:rect l="0" t="0" r="r" b="b"/>
                <a:pathLst>
                  <a:path w="4" h="46">
                    <a:moveTo>
                      <a:pt x="0" y="0"/>
                    </a:moveTo>
                    <a:lnTo>
                      <a:pt x="0" y="0"/>
                    </a:lnTo>
                    <a:lnTo>
                      <a:pt x="4" y="46"/>
                    </a:lnTo>
                    <a:lnTo>
                      <a:pt x="4" y="4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3" name="Freeform 534"/>
              <p:cNvSpPr>
                <a:spLocks/>
              </p:cNvSpPr>
              <p:nvPr/>
            </p:nvSpPr>
            <p:spPr bwMode="auto">
              <a:xfrm>
                <a:off x="13244870" y="4080240"/>
                <a:ext cx="11430" cy="95250"/>
              </a:xfrm>
              <a:custGeom>
                <a:avLst/>
                <a:gdLst>
                  <a:gd name="T0" fmla="*/ 18 w 18"/>
                  <a:gd name="T1" fmla="*/ 0 h 150"/>
                  <a:gd name="T2" fmla="*/ 0 w 18"/>
                  <a:gd name="T3" fmla="*/ 148 h 150"/>
                  <a:gd name="T4" fmla="*/ 0 w 18"/>
                  <a:gd name="T5" fmla="*/ 150 h 150"/>
                  <a:gd name="T6" fmla="*/ 0 w 18"/>
                  <a:gd name="T7" fmla="*/ 148 h 150"/>
                </a:gdLst>
                <a:ahLst/>
                <a:cxnLst>
                  <a:cxn ang="0">
                    <a:pos x="T0" y="T1"/>
                  </a:cxn>
                  <a:cxn ang="0">
                    <a:pos x="T2" y="T3"/>
                  </a:cxn>
                  <a:cxn ang="0">
                    <a:pos x="T4" y="T5"/>
                  </a:cxn>
                  <a:cxn ang="0">
                    <a:pos x="T6" y="T7"/>
                  </a:cxn>
                </a:cxnLst>
                <a:rect l="0" t="0" r="r" b="b"/>
                <a:pathLst>
                  <a:path w="18" h="150">
                    <a:moveTo>
                      <a:pt x="18" y="0"/>
                    </a:moveTo>
                    <a:lnTo>
                      <a:pt x="0" y="148"/>
                    </a:lnTo>
                    <a:lnTo>
                      <a:pt x="0" y="150"/>
                    </a:lnTo>
                    <a:lnTo>
                      <a:pt x="0" y="14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4" name="Freeform 535"/>
              <p:cNvSpPr>
                <a:spLocks/>
              </p:cNvSpPr>
              <p:nvPr/>
            </p:nvSpPr>
            <p:spPr bwMode="auto">
              <a:xfrm>
                <a:off x="13246140" y="4190730"/>
                <a:ext cx="7620" cy="53340"/>
              </a:xfrm>
              <a:custGeom>
                <a:avLst/>
                <a:gdLst>
                  <a:gd name="T0" fmla="*/ 8 w 12"/>
                  <a:gd name="T1" fmla="*/ 56 h 84"/>
                  <a:gd name="T2" fmla="*/ 12 w 12"/>
                  <a:gd name="T3" fmla="*/ 84 h 84"/>
                  <a:gd name="T4" fmla="*/ 2 w 12"/>
                  <a:gd name="T5" fmla="*/ 48 h 84"/>
                  <a:gd name="T6" fmla="*/ 0 w 12"/>
                  <a:gd name="T7" fmla="*/ 0 h 84"/>
                </a:gdLst>
                <a:ahLst/>
                <a:cxnLst>
                  <a:cxn ang="0">
                    <a:pos x="T0" y="T1"/>
                  </a:cxn>
                  <a:cxn ang="0">
                    <a:pos x="T2" y="T3"/>
                  </a:cxn>
                  <a:cxn ang="0">
                    <a:pos x="T4" y="T5"/>
                  </a:cxn>
                  <a:cxn ang="0">
                    <a:pos x="T6" y="T7"/>
                  </a:cxn>
                </a:cxnLst>
                <a:rect l="0" t="0" r="r" b="b"/>
                <a:pathLst>
                  <a:path w="12" h="84">
                    <a:moveTo>
                      <a:pt x="8" y="56"/>
                    </a:moveTo>
                    <a:lnTo>
                      <a:pt x="12" y="84"/>
                    </a:lnTo>
                    <a:lnTo>
                      <a:pt x="2" y="48"/>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5" name="Line 536"/>
              <p:cNvSpPr>
                <a:spLocks noChangeShapeType="1"/>
              </p:cNvSpPr>
              <p:nvPr/>
            </p:nvSpPr>
            <p:spPr bwMode="auto">
              <a:xfrm>
                <a:off x="13248680" y="4207240"/>
                <a:ext cx="1270" cy="762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6" name="Freeform 537"/>
              <p:cNvSpPr>
                <a:spLocks/>
              </p:cNvSpPr>
              <p:nvPr/>
            </p:nvSpPr>
            <p:spPr bwMode="auto">
              <a:xfrm>
                <a:off x="13246140" y="4202160"/>
                <a:ext cx="1270" cy="19050"/>
              </a:xfrm>
              <a:custGeom>
                <a:avLst/>
                <a:gdLst>
                  <a:gd name="T0" fmla="*/ 2 w 2"/>
                  <a:gd name="T1" fmla="*/ 0 h 30"/>
                  <a:gd name="T2" fmla="*/ 0 w 2"/>
                  <a:gd name="T3" fmla="*/ 6 h 30"/>
                  <a:gd name="T4" fmla="*/ 2 w 2"/>
                  <a:gd name="T5" fmla="*/ 30 h 30"/>
                </a:gdLst>
                <a:ahLst/>
                <a:cxnLst>
                  <a:cxn ang="0">
                    <a:pos x="T0" y="T1"/>
                  </a:cxn>
                  <a:cxn ang="0">
                    <a:pos x="T2" y="T3"/>
                  </a:cxn>
                  <a:cxn ang="0">
                    <a:pos x="T4" y="T5"/>
                  </a:cxn>
                </a:cxnLst>
                <a:rect l="0" t="0" r="r" b="b"/>
                <a:pathLst>
                  <a:path w="2" h="30">
                    <a:moveTo>
                      <a:pt x="2" y="0"/>
                    </a:moveTo>
                    <a:lnTo>
                      <a:pt x="0" y="6"/>
                    </a:lnTo>
                    <a:lnTo>
                      <a:pt x="2" y="3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7" name="Freeform 538"/>
              <p:cNvSpPr>
                <a:spLocks/>
              </p:cNvSpPr>
              <p:nvPr/>
            </p:nvSpPr>
            <p:spPr bwMode="auto">
              <a:xfrm>
                <a:off x="13247410" y="4221210"/>
                <a:ext cx="24130" cy="78740"/>
              </a:xfrm>
              <a:custGeom>
                <a:avLst/>
                <a:gdLst>
                  <a:gd name="T0" fmla="*/ 10 w 38"/>
                  <a:gd name="T1" fmla="*/ 36 h 124"/>
                  <a:gd name="T2" fmla="*/ 10 w 38"/>
                  <a:gd name="T3" fmla="*/ 36 h 124"/>
                  <a:gd name="T4" fmla="*/ 38 w 38"/>
                  <a:gd name="T5" fmla="*/ 124 h 124"/>
                  <a:gd name="T6" fmla="*/ 22 w 38"/>
                  <a:gd name="T7" fmla="*/ 82 h 124"/>
                  <a:gd name="T8" fmla="*/ 0 w 38"/>
                  <a:gd name="T9" fmla="*/ 0 h 124"/>
                </a:gdLst>
                <a:ahLst/>
                <a:cxnLst>
                  <a:cxn ang="0">
                    <a:pos x="T0" y="T1"/>
                  </a:cxn>
                  <a:cxn ang="0">
                    <a:pos x="T2" y="T3"/>
                  </a:cxn>
                  <a:cxn ang="0">
                    <a:pos x="T4" y="T5"/>
                  </a:cxn>
                  <a:cxn ang="0">
                    <a:pos x="T6" y="T7"/>
                  </a:cxn>
                  <a:cxn ang="0">
                    <a:pos x="T8" y="T9"/>
                  </a:cxn>
                </a:cxnLst>
                <a:rect l="0" t="0" r="r" b="b"/>
                <a:pathLst>
                  <a:path w="38" h="124">
                    <a:moveTo>
                      <a:pt x="10" y="36"/>
                    </a:moveTo>
                    <a:lnTo>
                      <a:pt x="10" y="36"/>
                    </a:lnTo>
                    <a:lnTo>
                      <a:pt x="38" y="124"/>
                    </a:lnTo>
                    <a:lnTo>
                      <a:pt x="22" y="82"/>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8" name="Freeform 539"/>
              <p:cNvSpPr>
                <a:spLocks/>
              </p:cNvSpPr>
              <p:nvPr/>
            </p:nvSpPr>
            <p:spPr bwMode="auto">
              <a:xfrm>
                <a:off x="13271540" y="4299950"/>
                <a:ext cx="19050" cy="30480"/>
              </a:xfrm>
              <a:custGeom>
                <a:avLst/>
                <a:gdLst>
                  <a:gd name="T0" fmla="*/ 0 w 30"/>
                  <a:gd name="T1" fmla="*/ 0 h 48"/>
                  <a:gd name="T2" fmla="*/ 0 w 30"/>
                  <a:gd name="T3" fmla="*/ 0 h 48"/>
                  <a:gd name="T4" fmla="*/ 30 w 30"/>
                  <a:gd name="T5" fmla="*/ 48 h 48"/>
                  <a:gd name="T6" fmla="*/ 28 w 30"/>
                  <a:gd name="T7" fmla="*/ 48 h 48"/>
                </a:gdLst>
                <a:ahLst/>
                <a:cxnLst>
                  <a:cxn ang="0">
                    <a:pos x="T0" y="T1"/>
                  </a:cxn>
                  <a:cxn ang="0">
                    <a:pos x="T2" y="T3"/>
                  </a:cxn>
                  <a:cxn ang="0">
                    <a:pos x="T4" y="T5"/>
                  </a:cxn>
                  <a:cxn ang="0">
                    <a:pos x="T6" y="T7"/>
                  </a:cxn>
                </a:cxnLst>
                <a:rect l="0" t="0" r="r" b="b"/>
                <a:pathLst>
                  <a:path w="30" h="48">
                    <a:moveTo>
                      <a:pt x="0" y="0"/>
                    </a:moveTo>
                    <a:lnTo>
                      <a:pt x="0" y="0"/>
                    </a:lnTo>
                    <a:lnTo>
                      <a:pt x="30" y="48"/>
                    </a:lnTo>
                    <a:lnTo>
                      <a:pt x="28" y="4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9" name="Freeform 540"/>
              <p:cNvSpPr>
                <a:spLocks/>
              </p:cNvSpPr>
              <p:nvPr/>
            </p:nvSpPr>
            <p:spPr bwMode="auto">
              <a:xfrm>
                <a:off x="13413780" y="3705590"/>
                <a:ext cx="44450" cy="24130"/>
              </a:xfrm>
              <a:custGeom>
                <a:avLst/>
                <a:gdLst>
                  <a:gd name="T0" fmla="*/ 0 w 70"/>
                  <a:gd name="T1" fmla="*/ 38 h 38"/>
                  <a:gd name="T2" fmla="*/ 70 w 70"/>
                  <a:gd name="T3" fmla="*/ 0 h 38"/>
                  <a:gd name="T4" fmla="*/ 70 w 70"/>
                  <a:gd name="T5" fmla="*/ 0 h 38"/>
                </a:gdLst>
                <a:ahLst/>
                <a:cxnLst>
                  <a:cxn ang="0">
                    <a:pos x="T0" y="T1"/>
                  </a:cxn>
                  <a:cxn ang="0">
                    <a:pos x="T2" y="T3"/>
                  </a:cxn>
                  <a:cxn ang="0">
                    <a:pos x="T4" y="T5"/>
                  </a:cxn>
                </a:cxnLst>
                <a:rect l="0" t="0" r="r" b="b"/>
                <a:pathLst>
                  <a:path w="70" h="38">
                    <a:moveTo>
                      <a:pt x="0" y="38"/>
                    </a:moveTo>
                    <a:lnTo>
                      <a:pt x="70" y="0"/>
                    </a:lnTo>
                    <a:lnTo>
                      <a:pt x="7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0" name="Freeform 541"/>
              <p:cNvSpPr>
                <a:spLocks/>
              </p:cNvSpPr>
              <p:nvPr/>
            </p:nvSpPr>
            <p:spPr bwMode="auto">
              <a:xfrm>
                <a:off x="13396000" y="3729720"/>
                <a:ext cx="17780" cy="10160"/>
              </a:xfrm>
              <a:custGeom>
                <a:avLst/>
                <a:gdLst>
                  <a:gd name="T0" fmla="*/ 0 w 28"/>
                  <a:gd name="T1" fmla="*/ 16 h 16"/>
                  <a:gd name="T2" fmla="*/ 0 w 28"/>
                  <a:gd name="T3" fmla="*/ 16 h 16"/>
                  <a:gd name="T4" fmla="*/ 28 w 28"/>
                  <a:gd name="T5" fmla="*/ 0 h 16"/>
                </a:gdLst>
                <a:ahLst/>
                <a:cxnLst>
                  <a:cxn ang="0">
                    <a:pos x="T0" y="T1"/>
                  </a:cxn>
                  <a:cxn ang="0">
                    <a:pos x="T2" y="T3"/>
                  </a:cxn>
                  <a:cxn ang="0">
                    <a:pos x="T4" y="T5"/>
                  </a:cxn>
                </a:cxnLst>
                <a:rect l="0" t="0" r="r" b="b"/>
                <a:pathLst>
                  <a:path w="28" h="16">
                    <a:moveTo>
                      <a:pt x="0" y="16"/>
                    </a:moveTo>
                    <a:lnTo>
                      <a:pt x="0" y="16"/>
                    </a:lnTo>
                    <a:lnTo>
                      <a:pt x="28"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1" name="Freeform 542"/>
              <p:cNvSpPr>
                <a:spLocks/>
              </p:cNvSpPr>
              <p:nvPr/>
            </p:nvSpPr>
            <p:spPr bwMode="auto">
              <a:xfrm>
                <a:off x="13261380" y="427328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2" name="Line 543"/>
              <p:cNvSpPr>
                <a:spLocks noChangeShapeType="1"/>
              </p:cNvSpPr>
              <p:nvPr/>
            </p:nvSpPr>
            <p:spPr bwMode="auto">
              <a:xfrm>
                <a:off x="13511570" y="441679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3" name="Freeform 544"/>
              <p:cNvSpPr>
                <a:spLocks/>
              </p:cNvSpPr>
              <p:nvPr/>
            </p:nvSpPr>
            <p:spPr bwMode="auto">
              <a:xfrm>
                <a:off x="13511570" y="4416790"/>
                <a:ext cx="74930" cy="5080"/>
              </a:xfrm>
              <a:custGeom>
                <a:avLst/>
                <a:gdLst>
                  <a:gd name="T0" fmla="*/ 118 w 118"/>
                  <a:gd name="T1" fmla="*/ 2 h 8"/>
                  <a:gd name="T2" fmla="*/ 88 w 118"/>
                  <a:gd name="T3" fmla="*/ 8 h 8"/>
                  <a:gd name="T4" fmla="*/ 0 w 118"/>
                  <a:gd name="T5" fmla="*/ 0 h 8"/>
                </a:gdLst>
                <a:ahLst/>
                <a:cxnLst>
                  <a:cxn ang="0">
                    <a:pos x="T0" y="T1"/>
                  </a:cxn>
                  <a:cxn ang="0">
                    <a:pos x="T2" y="T3"/>
                  </a:cxn>
                  <a:cxn ang="0">
                    <a:pos x="T4" y="T5"/>
                  </a:cxn>
                </a:cxnLst>
                <a:rect l="0" t="0" r="r" b="b"/>
                <a:pathLst>
                  <a:path w="118" h="8">
                    <a:moveTo>
                      <a:pt x="118" y="2"/>
                    </a:moveTo>
                    <a:lnTo>
                      <a:pt x="88" y="8"/>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4" name="Freeform 545"/>
              <p:cNvSpPr>
                <a:spLocks/>
              </p:cNvSpPr>
              <p:nvPr/>
            </p:nvSpPr>
            <p:spPr bwMode="auto">
              <a:xfrm>
                <a:off x="13610630" y="4426950"/>
                <a:ext cx="2540" cy="1270"/>
              </a:xfrm>
              <a:custGeom>
                <a:avLst/>
                <a:gdLst>
                  <a:gd name="T0" fmla="*/ 0 w 4"/>
                  <a:gd name="T1" fmla="*/ 0 h 2"/>
                  <a:gd name="T2" fmla="*/ 0 w 4"/>
                  <a:gd name="T3" fmla="*/ 2 h 2"/>
                  <a:gd name="T4" fmla="*/ 4 w 4"/>
                  <a:gd name="T5" fmla="*/ 0 h 2"/>
                </a:gdLst>
                <a:ahLst/>
                <a:cxnLst>
                  <a:cxn ang="0">
                    <a:pos x="T0" y="T1"/>
                  </a:cxn>
                  <a:cxn ang="0">
                    <a:pos x="T2" y="T3"/>
                  </a:cxn>
                  <a:cxn ang="0">
                    <a:pos x="T4" y="T5"/>
                  </a:cxn>
                </a:cxnLst>
                <a:rect l="0" t="0" r="r" b="b"/>
                <a:pathLst>
                  <a:path w="4" h="2">
                    <a:moveTo>
                      <a:pt x="0" y="0"/>
                    </a:moveTo>
                    <a:lnTo>
                      <a:pt x="0" y="2"/>
                    </a:lnTo>
                    <a:lnTo>
                      <a:pt x="4"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5" name="Freeform 546"/>
              <p:cNvSpPr>
                <a:spLocks/>
              </p:cNvSpPr>
              <p:nvPr/>
            </p:nvSpPr>
            <p:spPr bwMode="auto">
              <a:xfrm>
                <a:off x="13591580" y="4420600"/>
                <a:ext cx="3810" cy="2540"/>
              </a:xfrm>
              <a:custGeom>
                <a:avLst/>
                <a:gdLst>
                  <a:gd name="T0" fmla="*/ 0 w 6"/>
                  <a:gd name="T1" fmla="*/ 0 h 4"/>
                  <a:gd name="T2" fmla="*/ 4 w 6"/>
                  <a:gd name="T3" fmla="*/ 2 h 4"/>
                  <a:gd name="T4" fmla="*/ 6 w 6"/>
                  <a:gd name="T5" fmla="*/ 4 h 4"/>
                </a:gdLst>
                <a:ahLst/>
                <a:cxnLst>
                  <a:cxn ang="0">
                    <a:pos x="T0" y="T1"/>
                  </a:cxn>
                  <a:cxn ang="0">
                    <a:pos x="T2" y="T3"/>
                  </a:cxn>
                  <a:cxn ang="0">
                    <a:pos x="T4" y="T5"/>
                  </a:cxn>
                </a:cxnLst>
                <a:rect l="0" t="0" r="r" b="b"/>
                <a:pathLst>
                  <a:path w="6" h="4">
                    <a:moveTo>
                      <a:pt x="0" y="0"/>
                    </a:moveTo>
                    <a:lnTo>
                      <a:pt x="4" y="2"/>
                    </a:lnTo>
                    <a:lnTo>
                      <a:pt x="6" y="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6" name="Freeform 547"/>
              <p:cNvSpPr>
                <a:spLocks/>
              </p:cNvSpPr>
              <p:nvPr/>
            </p:nvSpPr>
            <p:spPr bwMode="auto">
              <a:xfrm>
                <a:off x="13599200" y="4423140"/>
                <a:ext cx="11430" cy="5080"/>
              </a:xfrm>
              <a:custGeom>
                <a:avLst/>
                <a:gdLst>
                  <a:gd name="T0" fmla="*/ 0 w 18"/>
                  <a:gd name="T1" fmla="*/ 0 h 8"/>
                  <a:gd name="T2" fmla="*/ 18 w 18"/>
                  <a:gd name="T3" fmla="*/ 8 h 8"/>
                  <a:gd name="T4" fmla="*/ 10 w 18"/>
                  <a:gd name="T5" fmla="*/ 4 h 8"/>
                </a:gdLst>
                <a:ahLst/>
                <a:cxnLst>
                  <a:cxn ang="0">
                    <a:pos x="T0" y="T1"/>
                  </a:cxn>
                  <a:cxn ang="0">
                    <a:pos x="T2" y="T3"/>
                  </a:cxn>
                  <a:cxn ang="0">
                    <a:pos x="T4" y="T5"/>
                  </a:cxn>
                </a:cxnLst>
                <a:rect l="0" t="0" r="r" b="b"/>
                <a:pathLst>
                  <a:path w="18" h="8">
                    <a:moveTo>
                      <a:pt x="0" y="0"/>
                    </a:moveTo>
                    <a:lnTo>
                      <a:pt x="18" y="8"/>
                    </a:lnTo>
                    <a:lnTo>
                      <a:pt x="10" y="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7" name="Line 548"/>
              <p:cNvSpPr>
                <a:spLocks noChangeShapeType="1"/>
              </p:cNvSpPr>
              <p:nvPr/>
            </p:nvSpPr>
            <p:spPr bwMode="auto">
              <a:xfrm flipH="1" flipV="1">
                <a:off x="13721120" y="4590780"/>
                <a:ext cx="381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8" name="Freeform 549"/>
              <p:cNvSpPr>
                <a:spLocks/>
              </p:cNvSpPr>
              <p:nvPr/>
            </p:nvSpPr>
            <p:spPr bwMode="auto">
              <a:xfrm>
                <a:off x="13730010" y="4499340"/>
                <a:ext cx="15240" cy="92710"/>
              </a:xfrm>
              <a:custGeom>
                <a:avLst/>
                <a:gdLst>
                  <a:gd name="T0" fmla="*/ 24 w 24"/>
                  <a:gd name="T1" fmla="*/ 146 h 146"/>
                  <a:gd name="T2" fmla="*/ 24 w 24"/>
                  <a:gd name="T3" fmla="*/ 146 h 146"/>
                  <a:gd name="T4" fmla="*/ 24 w 24"/>
                  <a:gd name="T5" fmla="*/ 146 h 146"/>
                  <a:gd name="T6" fmla="*/ 20 w 24"/>
                  <a:gd name="T7" fmla="*/ 38 h 146"/>
                  <a:gd name="T8" fmla="*/ 20 w 24"/>
                  <a:gd name="T9" fmla="*/ 38 h 146"/>
                  <a:gd name="T10" fmla="*/ 0 w 24"/>
                  <a:gd name="T11" fmla="*/ 0 h 146"/>
                </a:gdLst>
                <a:ahLst/>
                <a:cxnLst>
                  <a:cxn ang="0">
                    <a:pos x="T0" y="T1"/>
                  </a:cxn>
                  <a:cxn ang="0">
                    <a:pos x="T2" y="T3"/>
                  </a:cxn>
                  <a:cxn ang="0">
                    <a:pos x="T4" y="T5"/>
                  </a:cxn>
                  <a:cxn ang="0">
                    <a:pos x="T6" y="T7"/>
                  </a:cxn>
                  <a:cxn ang="0">
                    <a:pos x="T8" y="T9"/>
                  </a:cxn>
                  <a:cxn ang="0">
                    <a:pos x="T10" y="T11"/>
                  </a:cxn>
                </a:cxnLst>
                <a:rect l="0" t="0" r="r" b="b"/>
                <a:pathLst>
                  <a:path w="24" h="146">
                    <a:moveTo>
                      <a:pt x="24" y="146"/>
                    </a:moveTo>
                    <a:lnTo>
                      <a:pt x="24" y="146"/>
                    </a:lnTo>
                    <a:lnTo>
                      <a:pt x="24" y="146"/>
                    </a:lnTo>
                    <a:lnTo>
                      <a:pt x="20" y="38"/>
                    </a:lnTo>
                    <a:lnTo>
                      <a:pt x="20" y="38"/>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99" name="Freeform 550"/>
              <p:cNvSpPr>
                <a:spLocks/>
              </p:cNvSpPr>
              <p:nvPr/>
            </p:nvSpPr>
            <p:spPr bwMode="auto">
              <a:xfrm>
                <a:off x="13624600" y="4576810"/>
                <a:ext cx="7620" cy="5080"/>
              </a:xfrm>
              <a:custGeom>
                <a:avLst/>
                <a:gdLst>
                  <a:gd name="T0" fmla="*/ 12 w 12"/>
                  <a:gd name="T1" fmla="*/ 8 h 8"/>
                  <a:gd name="T2" fmla="*/ 4 w 12"/>
                  <a:gd name="T3" fmla="*/ 0 h 8"/>
                  <a:gd name="T4" fmla="*/ 0 w 12"/>
                  <a:gd name="T5" fmla="*/ 0 h 8"/>
                </a:gdLst>
                <a:ahLst/>
                <a:cxnLst>
                  <a:cxn ang="0">
                    <a:pos x="T0" y="T1"/>
                  </a:cxn>
                  <a:cxn ang="0">
                    <a:pos x="T2" y="T3"/>
                  </a:cxn>
                  <a:cxn ang="0">
                    <a:pos x="T4" y="T5"/>
                  </a:cxn>
                </a:cxnLst>
                <a:rect l="0" t="0" r="r" b="b"/>
                <a:pathLst>
                  <a:path w="12" h="8">
                    <a:moveTo>
                      <a:pt x="12" y="8"/>
                    </a:moveTo>
                    <a:lnTo>
                      <a:pt x="4"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0" name="Line 551"/>
              <p:cNvSpPr>
                <a:spLocks noChangeShapeType="1"/>
              </p:cNvSpPr>
              <p:nvPr/>
            </p:nvSpPr>
            <p:spPr bwMode="auto">
              <a:xfrm flipH="1" flipV="1">
                <a:off x="13603010" y="4569190"/>
                <a:ext cx="11430" cy="381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1" name="Line 552"/>
              <p:cNvSpPr>
                <a:spLocks noChangeShapeType="1"/>
              </p:cNvSpPr>
              <p:nvPr/>
            </p:nvSpPr>
            <p:spPr bwMode="auto">
              <a:xfrm flipH="1">
                <a:off x="13558560" y="4571730"/>
                <a:ext cx="19050" cy="1778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2" name="Freeform 553"/>
              <p:cNvSpPr>
                <a:spLocks/>
              </p:cNvSpPr>
              <p:nvPr/>
            </p:nvSpPr>
            <p:spPr bwMode="auto">
              <a:xfrm>
                <a:off x="13448070" y="4595860"/>
                <a:ext cx="80010" cy="26670"/>
              </a:xfrm>
              <a:custGeom>
                <a:avLst/>
                <a:gdLst>
                  <a:gd name="T0" fmla="*/ 126 w 126"/>
                  <a:gd name="T1" fmla="*/ 0 h 42"/>
                  <a:gd name="T2" fmla="*/ 126 w 126"/>
                  <a:gd name="T3" fmla="*/ 0 h 42"/>
                  <a:gd name="T4" fmla="*/ 126 w 126"/>
                  <a:gd name="T5" fmla="*/ 0 h 42"/>
                  <a:gd name="T6" fmla="*/ 106 w 126"/>
                  <a:gd name="T7" fmla="*/ 2 h 42"/>
                  <a:gd name="T8" fmla="*/ 58 w 126"/>
                  <a:gd name="T9" fmla="*/ 22 h 42"/>
                  <a:gd name="T10" fmla="*/ 0 w 126"/>
                  <a:gd name="T11" fmla="*/ 42 h 42"/>
                  <a:gd name="T12" fmla="*/ 0 w 126"/>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26" h="42">
                    <a:moveTo>
                      <a:pt x="126" y="0"/>
                    </a:moveTo>
                    <a:lnTo>
                      <a:pt x="126" y="0"/>
                    </a:lnTo>
                    <a:lnTo>
                      <a:pt x="126" y="0"/>
                    </a:lnTo>
                    <a:lnTo>
                      <a:pt x="106" y="2"/>
                    </a:lnTo>
                    <a:lnTo>
                      <a:pt x="58" y="22"/>
                    </a:lnTo>
                    <a:lnTo>
                      <a:pt x="0" y="42"/>
                    </a:lnTo>
                    <a:lnTo>
                      <a:pt x="0" y="4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3" name="Freeform 554"/>
              <p:cNvSpPr>
                <a:spLocks/>
              </p:cNvSpPr>
              <p:nvPr/>
            </p:nvSpPr>
            <p:spPr bwMode="auto">
              <a:xfrm>
                <a:off x="13528080" y="4589510"/>
                <a:ext cx="30480" cy="6350"/>
              </a:xfrm>
              <a:custGeom>
                <a:avLst/>
                <a:gdLst>
                  <a:gd name="T0" fmla="*/ 48 w 48"/>
                  <a:gd name="T1" fmla="*/ 0 h 10"/>
                  <a:gd name="T2" fmla="*/ 48 w 48"/>
                  <a:gd name="T3" fmla="*/ 0 h 10"/>
                  <a:gd name="T4" fmla="*/ 0 w 48"/>
                  <a:gd name="T5" fmla="*/ 10 h 10"/>
                </a:gdLst>
                <a:ahLst/>
                <a:cxnLst>
                  <a:cxn ang="0">
                    <a:pos x="T0" y="T1"/>
                  </a:cxn>
                  <a:cxn ang="0">
                    <a:pos x="T2" y="T3"/>
                  </a:cxn>
                  <a:cxn ang="0">
                    <a:pos x="T4" y="T5"/>
                  </a:cxn>
                </a:cxnLst>
                <a:rect l="0" t="0" r="r" b="b"/>
                <a:pathLst>
                  <a:path w="48" h="10">
                    <a:moveTo>
                      <a:pt x="48" y="0"/>
                    </a:moveTo>
                    <a:lnTo>
                      <a:pt x="48" y="0"/>
                    </a:lnTo>
                    <a:lnTo>
                      <a:pt x="0" y="1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4" name="Freeform 555"/>
              <p:cNvSpPr>
                <a:spLocks/>
              </p:cNvSpPr>
              <p:nvPr/>
            </p:nvSpPr>
            <p:spPr bwMode="auto">
              <a:xfrm>
                <a:off x="13431560" y="4518390"/>
                <a:ext cx="140970" cy="57150"/>
              </a:xfrm>
              <a:custGeom>
                <a:avLst/>
                <a:gdLst>
                  <a:gd name="T0" fmla="*/ 0 w 222"/>
                  <a:gd name="T1" fmla="*/ 90 h 90"/>
                  <a:gd name="T2" fmla="*/ 0 w 222"/>
                  <a:gd name="T3" fmla="*/ 90 h 90"/>
                  <a:gd name="T4" fmla="*/ 0 w 222"/>
                  <a:gd name="T5" fmla="*/ 90 h 90"/>
                  <a:gd name="T6" fmla="*/ 0 w 222"/>
                  <a:gd name="T7" fmla="*/ 90 h 90"/>
                  <a:gd name="T8" fmla="*/ 0 w 222"/>
                  <a:gd name="T9" fmla="*/ 90 h 90"/>
                  <a:gd name="T10" fmla="*/ 38 w 222"/>
                  <a:gd name="T11" fmla="*/ 82 h 90"/>
                  <a:gd name="T12" fmla="*/ 166 w 222"/>
                  <a:gd name="T13" fmla="*/ 52 h 90"/>
                  <a:gd name="T14" fmla="*/ 166 w 222"/>
                  <a:gd name="T15" fmla="*/ 52 h 90"/>
                  <a:gd name="T16" fmla="*/ 222 w 222"/>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0">
                    <a:moveTo>
                      <a:pt x="0" y="90"/>
                    </a:moveTo>
                    <a:lnTo>
                      <a:pt x="0" y="90"/>
                    </a:lnTo>
                    <a:lnTo>
                      <a:pt x="0" y="90"/>
                    </a:lnTo>
                    <a:lnTo>
                      <a:pt x="0" y="90"/>
                    </a:lnTo>
                    <a:lnTo>
                      <a:pt x="0" y="90"/>
                    </a:lnTo>
                    <a:lnTo>
                      <a:pt x="38" y="82"/>
                    </a:lnTo>
                    <a:lnTo>
                      <a:pt x="166" y="52"/>
                    </a:lnTo>
                    <a:lnTo>
                      <a:pt x="166" y="52"/>
                    </a:lnTo>
                    <a:lnTo>
                      <a:pt x="222"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5" name="Line 556"/>
              <p:cNvSpPr>
                <a:spLocks noChangeShapeType="1"/>
              </p:cNvSpPr>
              <p:nvPr/>
            </p:nvSpPr>
            <p:spPr bwMode="auto">
              <a:xfrm flipH="1" flipV="1">
                <a:off x="13426480" y="4612370"/>
                <a:ext cx="21590" cy="1016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6" name="Freeform 557"/>
              <p:cNvSpPr>
                <a:spLocks/>
              </p:cNvSpPr>
              <p:nvPr/>
            </p:nvSpPr>
            <p:spPr bwMode="auto">
              <a:xfrm>
                <a:off x="13426480" y="4575540"/>
                <a:ext cx="21590" cy="46990"/>
              </a:xfrm>
              <a:custGeom>
                <a:avLst/>
                <a:gdLst>
                  <a:gd name="T0" fmla="*/ 34 w 34"/>
                  <a:gd name="T1" fmla="*/ 74 h 74"/>
                  <a:gd name="T2" fmla="*/ 34 w 34"/>
                  <a:gd name="T3" fmla="*/ 74 h 74"/>
                  <a:gd name="T4" fmla="*/ 0 w 34"/>
                  <a:gd name="T5" fmla="*/ 58 h 74"/>
                  <a:gd name="T6" fmla="*/ 2 w 34"/>
                  <a:gd name="T7" fmla="*/ 34 h 74"/>
                  <a:gd name="T8" fmla="*/ 8 w 34"/>
                  <a:gd name="T9" fmla="*/ 0 h 74"/>
                </a:gdLst>
                <a:ahLst/>
                <a:cxnLst>
                  <a:cxn ang="0">
                    <a:pos x="T0" y="T1"/>
                  </a:cxn>
                  <a:cxn ang="0">
                    <a:pos x="T2" y="T3"/>
                  </a:cxn>
                  <a:cxn ang="0">
                    <a:pos x="T4" y="T5"/>
                  </a:cxn>
                  <a:cxn ang="0">
                    <a:pos x="T6" y="T7"/>
                  </a:cxn>
                  <a:cxn ang="0">
                    <a:pos x="T8" y="T9"/>
                  </a:cxn>
                </a:cxnLst>
                <a:rect l="0" t="0" r="r" b="b"/>
                <a:pathLst>
                  <a:path w="34" h="74">
                    <a:moveTo>
                      <a:pt x="34" y="74"/>
                    </a:moveTo>
                    <a:lnTo>
                      <a:pt x="34" y="74"/>
                    </a:lnTo>
                    <a:lnTo>
                      <a:pt x="0" y="58"/>
                    </a:lnTo>
                    <a:lnTo>
                      <a:pt x="2" y="34"/>
                    </a:lnTo>
                    <a:lnTo>
                      <a:pt x="8"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7" name="Line 558"/>
              <p:cNvSpPr>
                <a:spLocks noChangeShapeType="1"/>
              </p:cNvSpPr>
              <p:nvPr/>
            </p:nvSpPr>
            <p:spPr bwMode="auto">
              <a:xfrm>
                <a:off x="13536970" y="455141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8" name="Freeform 559"/>
              <p:cNvSpPr>
                <a:spLocks/>
              </p:cNvSpPr>
              <p:nvPr/>
            </p:nvSpPr>
            <p:spPr bwMode="auto">
              <a:xfrm>
                <a:off x="13563640" y="4508230"/>
                <a:ext cx="19050" cy="31750"/>
              </a:xfrm>
              <a:custGeom>
                <a:avLst/>
                <a:gdLst>
                  <a:gd name="T0" fmla="*/ 0 w 30"/>
                  <a:gd name="T1" fmla="*/ 50 h 50"/>
                  <a:gd name="T2" fmla="*/ 0 w 30"/>
                  <a:gd name="T3" fmla="*/ 50 h 50"/>
                  <a:gd name="T4" fmla="*/ 16 w 30"/>
                  <a:gd name="T5" fmla="*/ 6 h 50"/>
                  <a:gd name="T6" fmla="*/ 30 w 30"/>
                  <a:gd name="T7" fmla="*/ 0 h 50"/>
                </a:gdLst>
                <a:ahLst/>
                <a:cxnLst>
                  <a:cxn ang="0">
                    <a:pos x="T0" y="T1"/>
                  </a:cxn>
                  <a:cxn ang="0">
                    <a:pos x="T2" y="T3"/>
                  </a:cxn>
                  <a:cxn ang="0">
                    <a:pos x="T4" y="T5"/>
                  </a:cxn>
                  <a:cxn ang="0">
                    <a:pos x="T6" y="T7"/>
                  </a:cxn>
                </a:cxnLst>
                <a:rect l="0" t="0" r="r" b="b"/>
                <a:pathLst>
                  <a:path w="30" h="50">
                    <a:moveTo>
                      <a:pt x="0" y="50"/>
                    </a:moveTo>
                    <a:lnTo>
                      <a:pt x="0" y="50"/>
                    </a:lnTo>
                    <a:lnTo>
                      <a:pt x="16" y="6"/>
                    </a:lnTo>
                    <a:lnTo>
                      <a:pt x="3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09" name="Freeform 560"/>
              <p:cNvSpPr>
                <a:spLocks/>
              </p:cNvSpPr>
              <p:nvPr/>
            </p:nvSpPr>
            <p:spPr bwMode="auto">
              <a:xfrm>
                <a:off x="13595390" y="4515850"/>
                <a:ext cx="3810" cy="1270"/>
              </a:xfrm>
              <a:custGeom>
                <a:avLst/>
                <a:gdLst>
                  <a:gd name="T0" fmla="*/ 0 w 6"/>
                  <a:gd name="T1" fmla="*/ 2 h 2"/>
                  <a:gd name="T2" fmla="*/ 0 w 6"/>
                  <a:gd name="T3" fmla="*/ 2 h 2"/>
                  <a:gd name="T4" fmla="*/ 6 w 6"/>
                  <a:gd name="T5" fmla="*/ 0 h 2"/>
                </a:gdLst>
                <a:ahLst/>
                <a:cxnLst>
                  <a:cxn ang="0">
                    <a:pos x="T0" y="T1"/>
                  </a:cxn>
                  <a:cxn ang="0">
                    <a:pos x="T2" y="T3"/>
                  </a:cxn>
                  <a:cxn ang="0">
                    <a:pos x="T4" y="T5"/>
                  </a:cxn>
                </a:cxnLst>
                <a:rect l="0" t="0" r="r" b="b"/>
                <a:pathLst>
                  <a:path w="6" h="2">
                    <a:moveTo>
                      <a:pt x="0" y="2"/>
                    </a:moveTo>
                    <a:lnTo>
                      <a:pt x="0" y="2"/>
                    </a:lnTo>
                    <a:lnTo>
                      <a:pt x="6"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0" name="Freeform 561"/>
              <p:cNvSpPr>
                <a:spLocks/>
              </p:cNvSpPr>
              <p:nvPr/>
            </p:nvSpPr>
            <p:spPr bwMode="auto">
              <a:xfrm>
                <a:off x="13580150" y="4538710"/>
                <a:ext cx="34290" cy="3810"/>
              </a:xfrm>
              <a:custGeom>
                <a:avLst/>
                <a:gdLst>
                  <a:gd name="T0" fmla="*/ 54 w 54"/>
                  <a:gd name="T1" fmla="*/ 0 h 6"/>
                  <a:gd name="T2" fmla="*/ 54 w 54"/>
                  <a:gd name="T3" fmla="*/ 0 h 6"/>
                  <a:gd name="T4" fmla="*/ 0 w 54"/>
                  <a:gd name="T5" fmla="*/ 6 h 6"/>
                  <a:gd name="T6" fmla="*/ 0 w 54"/>
                  <a:gd name="T7" fmla="*/ 6 h 6"/>
                </a:gdLst>
                <a:ahLst/>
                <a:cxnLst>
                  <a:cxn ang="0">
                    <a:pos x="T0" y="T1"/>
                  </a:cxn>
                  <a:cxn ang="0">
                    <a:pos x="T2" y="T3"/>
                  </a:cxn>
                  <a:cxn ang="0">
                    <a:pos x="T4" y="T5"/>
                  </a:cxn>
                  <a:cxn ang="0">
                    <a:pos x="T6" y="T7"/>
                  </a:cxn>
                </a:cxnLst>
                <a:rect l="0" t="0" r="r" b="b"/>
                <a:pathLst>
                  <a:path w="54" h="6">
                    <a:moveTo>
                      <a:pt x="54" y="0"/>
                    </a:moveTo>
                    <a:lnTo>
                      <a:pt x="54" y="0"/>
                    </a:lnTo>
                    <a:lnTo>
                      <a:pt x="0" y="6"/>
                    </a:lnTo>
                    <a:lnTo>
                      <a:pt x="0" y="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1" name="Line 562"/>
              <p:cNvSpPr>
                <a:spLocks noChangeShapeType="1"/>
              </p:cNvSpPr>
              <p:nvPr/>
            </p:nvSpPr>
            <p:spPr bwMode="auto">
              <a:xfrm flipV="1">
                <a:off x="13605550" y="4513310"/>
                <a:ext cx="16510" cy="266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2" name="Freeform 563"/>
              <p:cNvSpPr>
                <a:spLocks/>
              </p:cNvSpPr>
              <p:nvPr/>
            </p:nvSpPr>
            <p:spPr bwMode="auto">
              <a:xfrm>
                <a:off x="13627140" y="4504420"/>
                <a:ext cx="35560" cy="58420"/>
              </a:xfrm>
              <a:custGeom>
                <a:avLst/>
                <a:gdLst>
                  <a:gd name="T0" fmla="*/ 0 w 56"/>
                  <a:gd name="T1" fmla="*/ 0 h 92"/>
                  <a:gd name="T2" fmla="*/ 14 w 56"/>
                  <a:gd name="T3" fmla="*/ 18 h 92"/>
                  <a:gd name="T4" fmla="*/ 34 w 56"/>
                  <a:gd name="T5" fmla="*/ 80 h 92"/>
                  <a:gd name="T6" fmla="*/ 56 w 56"/>
                  <a:gd name="T7" fmla="*/ 92 h 92"/>
                  <a:gd name="T8" fmla="*/ 56 w 56"/>
                  <a:gd name="T9" fmla="*/ 92 h 92"/>
                </a:gdLst>
                <a:ahLst/>
                <a:cxnLst>
                  <a:cxn ang="0">
                    <a:pos x="T0" y="T1"/>
                  </a:cxn>
                  <a:cxn ang="0">
                    <a:pos x="T2" y="T3"/>
                  </a:cxn>
                  <a:cxn ang="0">
                    <a:pos x="T4" y="T5"/>
                  </a:cxn>
                  <a:cxn ang="0">
                    <a:pos x="T6" y="T7"/>
                  </a:cxn>
                  <a:cxn ang="0">
                    <a:pos x="T8" y="T9"/>
                  </a:cxn>
                </a:cxnLst>
                <a:rect l="0" t="0" r="r" b="b"/>
                <a:pathLst>
                  <a:path w="56" h="92">
                    <a:moveTo>
                      <a:pt x="0" y="0"/>
                    </a:moveTo>
                    <a:lnTo>
                      <a:pt x="14" y="18"/>
                    </a:lnTo>
                    <a:lnTo>
                      <a:pt x="34" y="80"/>
                    </a:lnTo>
                    <a:lnTo>
                      <a:pt x="56" y="92"/>
                    </a:lnTo>
                    <a:lnTo>
                      <a:pt x="56" y="9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3" name="Freeform 564"/>
              <p:cNvSpPr>
                <a:spLocks/>
              </p:cNvSpPr>
              <p:nvPr/>
            </p:nvSpPr>
            <p:spPr bwMode="auto">
              <a:xfrm>
                <a:off x="13636030" y="45158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4" name="Line 565"/>
              <p:cNvSpPr>
                <a:spLocks noChangeShapeType="1"/>
              </p:cNvSpPr>
              <p:nvPr/>
            </p:nvSpPr>
            <p:spPr bwMode="auto">
              <a:xfrm>
                <a:off x="13636030" y="4509500"/>
                <a:ext cx="0" cy="635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5" name="Freeform 566"/>
              <p:cNvSpPr>
                <a:spLocks/>
              </p:cNvSpPr>
              <p:nvPr/>
            </p:nvSpPr>
            <p:spPr bwMode="auto">
              <a:xfrm>
                <a:off x="13638570" y="4509500"/>
                <a:ext cx="8890" cy="6350"/>
              </a:xfrm>
              <a:custGeom>
                <a:avLst/>
                <a:gdLst>
                  <a:gd name="T0" fmla="*/ 0 w 14"/>
                  <a:gd name="T1" fmla="*/ 0 h 10"/>
                  <a:gd name="T2" fmla="*/ 14 w 14"/>
                  <a:gd name="T3" fmla="*/ 10 h 10"/>
                  <a:gd name="T4" fmla="*/ 14 w 14"/>
                  <a:gd name="T5" fmla="*/ 10 h 10"/>
                </a:gdLst>
                <a:ahLst/>
                <a:cxnLst>
                  <a:cxn ang="0">
                    <a:pos x="T0" y="T1"/>
                  </a:cxn>
                  <a:cxn ang="0">
                    <a:pos x="T2" y="T3"/>
                  </a:cxn>
                  <a:cxn ang="0">
                    <a:pos x="T4" y="T5"/>
                  </a:cxn>
                </a:cxnLst>
                <a:rect l="0" t="0" r="r" b="b"/>
                <a:pathLst>
                  <a:path w="14" h="10">
                    <a:moveTo>
                      <a:pt x="0" y="0"/>
                    </a:moveTo>
                    <a:lnTo>
                      <a:pt x="14" y="10"/>
                    </a:lnTo>
                    <a:lnTo>
                      <a:pt x="14" y="1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6" name="Line 567"/>
              <p:cNvSpPr>
                <a:spLocks noChangeShapeType="1"/>
              </p:cNvSpPr>
              <p:nvPr/>
            </p:nvSpPr>
            <p:spPr bwMode="auto">
              <a:xfrm>
                <a:off x="13638570" y="450950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7" name="Freeform 568"/>
              <p:cNvSpPr>
                <a:spLocks/>
              </p:cNvSpPr>
              <p:nvPr/>
            </p:nvSpPr>
            <p:spPr bwMode="auto">
              <a:xfrm>
                <a:off x="13703340" y="4510770"/>
                <a:ext cx="39370" cy="12700"/>
              </a:xfrm>
              <a:custGeom>
                <a:avLst/>
                <a:gdLst>
                  <a:gd name="T0" fmla="*/ 0 w 62"/>
                  <a:gd name="T1" fmla="*/ 0 h 20"/>
                  <a:gd name="T2" fmla="*/ 14 w 62"/>
                  <a:gd name="T3" fmla="*/ 10 h 20"/>
                  <a:gd name="T4" fmla="*/ 62 w 62"/>
                  <a:gd name="T5" fmla="*/ 20 h 20"/>
                </a:gdLst>
                <a:ahLst/>
                <a:cxnLst>
                  <a:cxn ang="0">
                    <a:pos x="T0" y="T1"/>
                  </a:cxn>
                  <a:cxn ang="0">
                    <a:pos x="T2" y="T3"/>
                  </a:cxn>
                  <a:cxn ang="0">
                    <a:pos x="T4" y="T5"/>
                  </a:cxn>
                </a:cxnLst>
                <a:rect l="0" t="0" r="r" b="b"/>
                <a:pathLst>
                  <a:path w="62" h="20">
                    <a:moveTo>
                      <a:pt x="0" y="0"/>
                    </a:moveTo>
                    <a:lnTo>
                      <a:pt x="14" y="10"/>
                    </a:lnTo>
                    <a:lnTo>
                      <a:pt x="62" y="2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8" name="Line 569"/>
              <p:cNvSpPr>
                <a:spLocks noChangeShapeType="1"/>
              </p:cNvSpPr>
              <p:nvPr/>
            </p:nvSpPr>
            <p:spPr bwMode="auto">
              <a:xfrm>
                <a:off x="13638570" y="450950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9" name="Line 570"/>
              <p:cNvSpPr>
                <a:spLocks noChangeShapeType="1"/>
              </p:cNvSpPr>
              <p:nvPr/>
            </p:nvSpPr>
            <p:spPr bwMode="auto">
              <a:xfrm>
                <a:off x="13638570" y="450950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0" name="Freeform 571"/>
              <p:cNvSpPr>
                <a:spLocks/>
              </p:cNvSpPr>
              <p:nvPr/>
            </p:nvSpPr>
            <p:spPr bwMode="auto">
              <a:xfrm>
                <a:off x="13558560" y="4571730"/>
                <a:ext cx="19050" cy="17780"/>
              </a:xfrm>
              <a:custGeom>
                <a:avLst/>
                <a:gdLst>
                  <a:gd name="T0" fmla="*/ 0 w 30"/>
                  <a:gd name="T1" fmla="*/ 28 h 28"/>
                  <a:gd name="T2" fmla="*/ 0 w 30"/>
                  <a:gd name="T3" fmla="*/ 28 h 28"/>
                  <a:gd name="T4" fmla="*/ 30 w 30"/>
                  <a:gd name="T5" fmla="*/ 0 h 28"/>
                </a:gdLst>
                <a:ahLst/>
                <a:cxnLst>
                  <a:cxn ang="0">
                    <a:pos x="T0" y="T1"/>
                  </a:cxn>
                  <a:cxn ang="0">
                    <a:pos x="T2" y="T3"/>
                  </a:cxn>
                  <a:cxn ang="0">
                    <a:pos x="T4" y="T5"/>
                  </a:cxn>
                </a:cxnLst>
                <a:rect l="0" t="0" r="r" b="b"/>
                <a:pathLst>
                  <a:path w="30" h="28">
                    <a:moveTo>
                      <a:pt x="0" y="28"/>
                    </a:moveTo>
                    <a:lnTo>
                      <a:pt x="0" y="28"/>
                    </a:lnTo>
                    <a:lnTo>
                      <a:pt x="3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1" name="Freeform 572"/>
              <p:cNvSpPr>
                <a:spLocks/>
              </p:cNvSpPr>
              <p:nvPr/>
            </p:nvSpPr>
            <p:spPr bwMode="auto">
              <a:xfrm>
                <a:off x="13554750" y="4566650"/>
                <a:ext cx="76200" cy="10160"/>
              </a:xfrm>
              <a:custGeom>
                <a:avLst/>
                <a:gdLst>
                  <a:gd name="T0" fmla="*/ 0 w 120"/>
                  <a:gd name="T1" fmla="*/ 16 h 16"/>
                  <a:gd name="T2" fmla="*/ 0 w 120"/>
                  <a:gd name="T3" fmla="*/ 16 h 16"/>
                  <a:gd name="T4" fmla="*/ 20 w 120"/>
                  <a:gd name="T5" fmla="*/ 8 h 16"/>
                  <a:gd name="T6" fmla="*/ 120 w 120"/>
                  <a:gd name="T7" fmla="*/ 0 h 16"/>
                </a:gdLst>
                <a:ahLst/>
                <a:cxnLst>
                  <a:cxn ang="0">
                    <a:pos x="T0" y="T1"/>
                  </a:cxn>
                  <a:cxn ang="0">
                    <a:pos x="T2" y="T3"/>
                  </a:cxn>
                  <a:cxn ang="0">
                    <a:pos x="T4" y="T5"/>
                  </a:cxn>
                  <a:cxn ang="0">
                    <a:pos x="T6" y="T7"/>
                  </a:cxn>
                </a:cxnLst>
                <a:rect l="0" t="0" r="r" b="b"/>
                <a:pathLst>
                  <a:path w="120" h="16">
                    <a:moveTo>
                      <a:pt x="0" y="16"/>
                    </a:moveTo>
                    <a:lnTo>
                      <a:pt x="0" y="16"/>
                    </a:lnTo>
                    <a:lnTo>
                      <a:pt x="20" y="8"/>
                    </a:lnTo>
                    <a:lnTo>
                      <a:pt x="12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2" name="Freeform 573"/>
              <p:cNvSpPr>
                <a:spLocks/>
              </p:cNvSpPr>
              <p:nvPr/>
            </p:nvSpPr>
            <p:spPr bwMode="auto">
              <a:xfrm>
                <a:off x="13655080" y="4555220"/>
                <a:ext cx="21590" cy="16510"/>
              </a:xfrm>
              <a:custGeom>
                <a:avLst/>
                <a:gdLst>
                  <a:gd name="T0" fmla="*/ 34 w 34"/>
                  <a:gd name="T1" fmla="*/ 0 h 26"/>
                  <a:gd name="T2" fmla="*/ 34 w 34"/>
                  <a:gd name="T3" fmla="*/ 0 h 26"/>
                  <a:gd name="T4" fmla="*/ 24 w 34"/>
                  <a:gd name="T5" fmla="*/ 26 h 26"/>
                  <a:gd name="T6" fmla="*/ 0 w 34"/>
                  <a:gd name="T7" fmla="*/ 22 h 26"/>
                </a:gdLst>
                <a:ahLst/>
                <a:cxnLst>
                  <a:cxn ang="0">
                    <a:pos x="T0" y="T1"/>
                  </a:cxn>
                  <a:cxn ang="0">
                    <a:pos x="T2" y="T3"/>
                  </a:cxn>
                  <a:cxn ang="0">
                    <a:pos x="T4" y="T5"/>
                  </a:cxn>
                  <a:cxn ang="0">
                    <a:pos x="T6" y="T7"/>
                  </a:cxn>
                </a:cxnLst>
                <a:rect l="0" t="0" r="r" b="b"/>
                <a:pathLst>
                  <a:path w="34" h="26">
                    <a:moveTo>
                      <a:pt x="34" y="0"/>
                    </a:moveTo>
                    <a:lnTo>
                      <a:pt x="34" y="0"/>
                    </a:lnTo>
                    <a:lnTo>
                      <a:pt x="24" y="26"/>
                    </a:lnTo>
                    <a:lnTo>
                      <a:pt x="0" y="2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3" name="Line 574"/>
              <p:cNvSpPr>
                <a:spLocks noChangeShapeType="1"/>
              </p:cNvSpPr>
              <p:nvPr/>
            </p:nvSpPr>
            <p:spPr bwMode="auto">
              <a:xfrm flipH="1" flipV="1">
                <a:off x="13630950" y="4566650"/>
                <a:ext cx="22860" cy="254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4" name="Freeform 575"/>
              <p:cNvSpPr>
                <a:spLocks/>
              </p:cNvSpPr>
              <p:nvPr/>
            </p:nvSpPr>
            <p:spPr bwMode="auto">
              <a:xfrm>
                <a:off x="13624600" y="4576810"/>
                <a:ext cx="7620" cy="5080"/>
              </a:xfrm>
              <a:custGeom>
                <a:avLst/>
                <a:gdLst>
                  <a:gd name="T0" fmla="*/ 0 w 12"/>
                  <a:gd name="T1" fmla="*/ 0 h 8"/>
                  <a:gd name="T2" fmla="*/ 4 w 12"/>
                  <a:gd name="T3" fmla="*/ 0 h 8"/>
                  <a:gd name="T4" fmla="*/ 12 w 12"/>
                  <a:gd name="T5" fmla="*/ 8 h 8"/>
                </a:gdLst>
                <a:ahLst/>
                <a:cxnLst>
                  <a:cxn ang="0">
                    <a:pos x="T0" y="T1"/>
                  </a:cxn>
                  <a:cxn ang="0">
                    <a:pos x="T2" y="T3"/>
                  </a:cxn>
                  <a:cxn ang="0">
                    <a:pos x="T4" y="T5"/>
                  </a:cxn>
                </a:cxnLst>
                <a:rect l="0" t="0" r="r" b="b"/>
                <a:pathLst>
                  <a:path w="12" h="8">
                    <a:moveTo>
                      <a:pt x="0" y="0"/>
                    </a:moveTo>
                    <a:lnTo>
                      <a:pt x="4" y="0"/>
                    </a:lnTo>
                    <a:lnTo>
                      <a:pt x="12" y="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5" name="Line 576"/>
              <p:cNvSpPr>
                <a:spLocks noChangeShapeType="1"/>
              </p:cNvSpPr>
              <p:nvPr/>
            </p:nvSpPr>
            <p:spPr bwMode="auto">
              <a:xfrm>
                <a:off x="13603010" y="4569190"/>
                <a:ext cx="11430" cy="381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6" name="Freeform 577"/>
              <p:cNvSpPr>
                <a:spLocks/>
              </p:cNvSpPr>
              <p:nvPr/>
            </p:nvSpPr>
            <p:spPr bwMode="auto">
              <a:xfrm>
                <a:off x="13719850" y="4590780"/>
                <a:ext cx="25400" cy="1270"/>
              </a:xfrm>
              <a:custGeom>
                <a:avLst/>
                <a:gdLst>
                  <a:gd name="T0" fmla="*/ 0 w 40"/>
                  <a:gd name="T1" fmla="*/ 0 h 2"/>
                  <a:gd name="T2" fmla="*/ 8 w 40"/>
                  <a:gd name="T3" fmla="*/ 2 h 2"/>
                  <a:gd name="T4" fmla="*/ 40 w 40"/>
                  <a:gd name="T5" fmla="*/ 2 h 2"/>
                </a:gdLst>
                <a:ahLst/>
                <a:cxnLst>
                  <a:cxn ang="0">
                    <a:pos x="T0" y="T1"/>
                  </a:cxn>
                  <a:cxn ang="0">
                    <a:pos x="T2" y="T3"/>
                  </a:cxn>
                  <a:cxn ang="0">
                    <a:pos x="T4" y="T5"/>
                  </a:cxn>
                </a:cxnLst>
                <a:rect l="0" t="0" r="r" b="b"/>
                <a:pathLst>
                  <a:path w="40" h="2">
                    <a:moveTo>
                      <a:pt x="0" y="0"/>
                    </a:moveTo>
                    <a:lnTo>
                      <a:pt x="8" y="2"/>
                    </a:lnTo>
                    <a:lnTo>
                      <a:pt x="40"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7" name="Freeform 578"/>
              <p:cNvSpPr>
                <a:spLocks/>
              </p:cNvSpPr>
              <p:nvPr/>
            </p:nvSpPr>
            <p:spPr bwMode="auto">
              <a:xfrm>
                <a:off x="13730010" y="4499340"/>
                <a:ext cx="15240" cy="92710"/>
              </a:xfrm>
              <a:custGeom>
                <a:avLst/>
                <a:gdLst>
                  <a:gd name="T0" fmla="*/ 0 w 24"/>
                  <a:gd name="T1" fmla="*/ 0 h 146"/>
                  <a:gd name="T2" fmla="*/ 20 w 24"/>
                  <a:gd name="T3" fmla="*/ 38 h 146"/>
                  <a:gd name="T4" fmla="*/ 24 w 24"/>
                  <a:gd name="T5" fmla="*/ 146 h 146"/>
                </a:gdLst>
                <a:ahLst/>
                <a:cxnLst>
                  <a:cxn ang="0">
                    <a:pos x="T0" y="T1"/>
                  </a:cxn>
                  <a:cxn ang="0">
                    <a:pos x="T2" y="T3"/>
                  </a:cxn>
                  <a:cxn ang="0">
                    <a:pos x="T4" y="T5"/>
                  </a:cxn>
                </a:cxnLst>
                <a:rect l="0" t="0" r="r" b="b"/>
                <a:pathLst>
                  <a:path w="24" h="146">
                    <a:moveTo>
                      <a:pt x="0" y="0"/>
                    </a:moveTo>
                    <a:lnTo>
                      <a:pt x="20" y="38"/>
                    </a:lnTo>
                    <a:lnTo>
                      <a:pt x="24" y="14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8" name="Line 579"/>
              <p:cNvSpPr>
                <a:spLocks noChangeShapeType="1"/>
              </p:cNvSpPr>
              <p:nvPr/>
            </p:nvSpPr>
            <p:spPr bwMode="auto">
              <a:xfrm flipH="1">
                <a:off x="13577610" y="4569190"/>
                <a:ext cx="25400" cy="254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9" name="Line 580"/>
              <p:cNvSpPr>
                <a:spLocks noChangeShapeType="1"/>
              </p:cNvSpPr>
              <p:nvPr/>
            </p:nvSpPr>
            <p:spPr bwMode="auto">
              <a:xfrm>
                <a:off x="13627140" y="457681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0" name="Line 581"/>
              <p:cNvSpPr>
                <a:spLocks noChangeShapeType="1"/>
              </p:cNvSpPr>
              <p:nvPr/>
            </p:nvSpPr>
            <p:spPr bwMode="auto">
              <a:xfrm flipV="1">
                <a:off x="13563640" y="4517120"/>
                <a:ext cx="8890" cy="889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1" name="Freeform 582"/>
              <p:cNvSpPr>
                <a:spLocks/>
              </p:cNvSpPr>
              <p:nvPr/>
            </p:nvSpPr>
            <p:spPr bwMode="auto">
              <a:xfrm>
                <a:off x="13468390" y="4470130"/>
                <a:ext cx="59690" cy="21590"/>
              </a:xfrm>
              <a:custGeom>
                <a:avLst/>
                <a:gdLst>
                  <a:gd name="T0" fmla="*/ 94 w 94"/>
                  <a:gd name="T1" fmla="*/ 34 h 34"/>
                  <a:gd name="T2" fmla="*/ 0 w 94"/>
                  <a:gd name="T3" fmla="*/ 0 h 34"/>
                  <a:gd name="T4" fmla="*/ 0 w 94"/>
                  <a:gd name="T5" fmla="*/ 0 h 34"/>
                </a:gdLst>
                <a:ahLst/>
                <a:cxnLst>
                  <a:cxn ang="0">
                    <a:pos x="T0" y="T1"/>
                  </a:cxn>
                  <a:cxn ang="0">
                    <a:pos x="T2" y="T3"/>
                  </a:cxn>
                  <a:cxn ang="0">
                    <a:pos x="T4" y="T5"/>
                  </a:cxn>
                </a:cxnLst>
                <a:rect l="0" t="0" r="r" b="b"/>
                <a:pathLst>
                  <a:path w="94" h="34">
                    <a:moveTo>
                      <a:pt x="94" y="34"/>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2" name="Line 583"/>
              <p:cNvSpPr>
                <a:spLocks noChangeShapeType="1"/>
              </p:cNvSpPr>
              <p:nvPr/>
            </p:nvSpPr>
            <p:spPr bwMode="auto">
              <a:xfrm>
                <a:off x="13638570" y="450950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3" name="Freeform 584"/>
              <p:cNvSpPr>
                <a:spLocks/>
              </p:cNvSpPr>
              <p:nvPr/>
            </p:nvSpPr>
            <p:spPr bwMode="auto">
              <a:xfrm>
                <a:off x="13747790" y="447267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4" name="Line 585"/>
              <p:cNvSpPr>
                <a:spLocks noChangeShapeType="1"/>
              </p:cNvSpPr>
              <p:nvPr/>
            </p:nvSpPr>
            <p:spPr bwMode="auto">
              <a:xfrm>
                <a:off x="13719850" y="445362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5" name="Line 586"/>
              <p:cNvSpPr>
                <a:spLocks noChangeShapeType="1"/>
              </p:cNvSpPr>
              <p:nvPr/>
            </p:nvSpPr>
            <p:spPr bwMode="auto">
              <a:xfrm flipH="1">
                <a:off x="13707150" y="4444730"/>
                <a:ext cx="254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6" name="Line 587"/>
              <p:cNvSpPr>
                <a:spLocks noChangeShapeType="1"/>
              </p:cNvSpPr>
              <p:nvPr/>
            </p:nvSpPr>
            <p:spPr bwMode="auto">
              <a:xfrm>
                <a:off x="13686830" y="444346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7" name="Line 588"/>
              <p:cNvSpPr>
                <a:spLocks noChangeShapeType="1"/>
              </p:cNvSpPr>
              <p:nvPr/>
            </p:nvSpPr>
            <p:spPr bwMode="auto">
              <a:xfrm flipH="1" flipV="1">
                <a:off x="13648730" y="4442190"/>
                <a:ext cx="12700" cy="254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8" name="Freeform 589"/>
              <p:cNvSpPr>
                <a:spLocks/>
              </p:cNvSpPr>
              <p:nvPr/>
            </p:nvSpPr>
            <p:spPr bwMode="auto">
              <a:xfrm>
                <a:off x="13563640" y="4428220"/>
                <a:ext cx="46990" cy="25400"/>
              </a:xfrm>
              <a:custGeom>
                <a:avLst/>
                <a:gdLst>
                  <a:gd name="T0" fmla="*/ 74 w 74"/>
                  <a:gd name="T1" fmla="*/ 4 h 40"/>
                  <a:gd name="T2" fmla="*/ 48 w 74"/>
                  <a:gd name="T3" fmla="*/ 0 h 40"/>
                  <a:gd name="T4" fmla="*/ 0 w 74"/>
                  <a:gd name="T5" fmla="*/ 40 h 40"/>
                </a:gdLst>
                <a:ahLst/>
                <a:cxnLst>
                  <a:cxn ang="0">
                    <a:pos x="T0" y="T1"/>
                  </a:cxn>
                  <a:cxn ang="0">
                    <a:pos x="T2" y="T3"/>
                  </a:cxn>
                  <a:cxn ang="0">
                    <a:pos x="T4" y="T5"/>
                  </a:cxn>
                </a:cxnLst>
                <a:rect l="0" t="0" r="r" b="b"/>
                <a:pathLst>
                  <a:path w="74" h="40">
                    <a:moveTo>
                      <a:pt x="74" y="4"/>
                    </a:moveTo>
                    <a:lnTo>
                      <a:pt x="48" y="0"/>
                    </a:lnTo>
                    <a:lnTo>
                      <a:pt x="0" y="4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9" name="Line 590"/>
              <p:cNvSpPr>
                <a:spLocks noChangeShapeType="1"/>
              </p:cNvSpPr>
              <p:nvPr/>
            </p:nvSpPr>
            <p:spPr bwMode="auto">
              <a:xfrm flipH="1">
                <a:off x="13550940" y="4453620"/>
                <a:ext cx="127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0" name="Line 591"/>
              <p:cNvSpPr>
                <a:spLocks noChangeShapeType="1"/>
              </p:cNvSpPr>
              <p:nvPr/>
            </p:nvSpPr>
            <p:spPr bwMode="auto">
              <a:xfrm>
                <a:off x="13533160" y="444600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1" name="Freeform 592"/>
              <p:cNvSpPr>
                <a:spLocks/>
              </p:cNvSpPr>
              <p:nvPr/>
            </p:nvSpPr>
            <p:spPr bwMode="auto">
              <a:xfrm>
                <a:off x="13529350" y="4446000"/>
                <a:ext cx="2540" cy="0"/>
              </a:xfrm>
              <a:custGeom>
                <a:avLst/>
                <a:gdLst>
                  <a:gd name="T0" fmla="*/ 4 w 4"/>
                  <a:gd name="T1" fmla="*/ 0 w 4"/>
                  <a:gd name="T2" fmla="*/ 0 w 4"/>
                </a:gdLst>
                <a:ahLst/>
                <a:cxnLst>
                  <a:cxn ang="0">
                    <a:pos x="T0" y="0"/>
                  </a:cxn>
                  <a:cxn ang="0">
                    <a:pos x="T1" y="0"/>
                  </a:cxn>
                  <a:cxn ang="0">
                    <a:pos x="T2" y="0"/>
                  </a:cxn>
                </a:cxnLst>
                <a:rect l="0" t="0" r="r" b="b"/>
                <a:pathLst>
                  <a:path w="4">
                    <a:moveTo>
                      <a:pt x="4"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2" name="Freeform 593"/>
              <p:cNvSpPr>
                <a:spLocks/>
              </p:cNvSpPr>
              <p:nvPr/>
            </p:nvSpPr>
            <p:spPr bwMode="auto">
              <a:xfrm>
                <a:off x="13528080" y="4491720"/>
                <a:ext cx="1270" cy="0"/>
              </a:xfrm>
              <a:custGeom>
                <a:avLst/>
                <a:gdLst>
                  <a:gd name="T0" fmla="*/ 0 w 2"/>
                  <a:gd name="T1" fmla="*/ 0 w 2"/>
                  <a:gd name="T2" fmla="*/ 2 w 2"/>
                </a:gdLst>
                <a:ahLst/>
                <a:cxnLst>
                  <a:cxn ang="0">
                    <a:pos x="T0" y="0"/>
                  </a:cxn>
                  <a:cxn ang="0">
                    <a:pos x="T1" y="0"/>
                  </a:cxn>
                  <a:cxn ang="0">
                    <a:pos x="T2" y="0"/>
                  </a:cxn>
                </a:cxnLst>
                <a:rect l="0" t="0" r="r" b="b"/>
                <a:pathLst>
                  <a:path w="2">
                    <a:moveTo>
                      <a:pt x="0" y="0"/>
                    </a:moveTo>
                    <a:lnTo>
                      <a:pt x="0" y="0"/>
                    </a:lnTo>
                    <a:lnTo>
                      <a:pt x="2"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3" name="Line 594"/>
              <p:cNvSpPr>
                <a:spLocks noChangeShapeType="1"/>
              </p:cNvSpPr>
              <p:nvPr/>
            </p:nvSpPr>
            <p:spPr bwMode="auto">
              <a:xfrm>
                <a:off x="13595390" y="4476480"/>
                <a:ext cx="254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4" name="Freeform 595"/>
              <p:cNvSpPr>
                <a:spLocks/>
              </p:cNvSpPr>
              <p:nvPr/>
            </p:nvSpPr>
            <p:spPr bwMode="auto">
              <a:xfrm>
                <a:off x="13624600" y="4470130"/>
                <a:ext cx="5080" cy="0"/>
              </a:xfrm>
              <a:custGeom>
                <a:avLst/>
                <a:gdLst>
                  <a:gd name="T0" fmla="*/ 0 w 8"/>
                  <a:gd name="T1" fmla="*/ 4 w 8"/>
                  <a:gd name="T2" fmla="*/ 8 w 8"/>
                </a:gdLst>
                <a:ahLst/>
                <a:cxnLst>
                  <a:cxn ang="0">
                    <a:pos x="T0" y="0"/>
                  </a:cxn>
                  <a:cxn ang="0">
                    <a:pos x="T1" y="0"/>
                  </a:cxn>
                  <a:cxn ang="0">
                    <a:pos x="T2" y="0"/>
                  </a:cxn>
                </a:cxnLst>
                <a:rect l="0" t="0" r="r" b="b"/>
                <a:pathLst>
                  <a:path w="8">
                    <a:moveTo>
                      <a:pt x="0" y="0"/>
                    </a:moveTo>
                    <a:lnTo>
                      <a:pt x="4" y="0"/>
                    </a:lnTo>
                    <a:lnTo>
                      <a:pt x="8"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5" name="Freeform 596"/>
              <p:cNvSpPr>
                <a:spLocks/>
              </p:cNvSpPr>
              <p:nvPr/>
            </p:nvSpPr>
            <p:spPr bwMode="auto">
              <a:xfrm>
                <a:off x="13629680" y="4458700"/>
                <a:ext cx="41910" cy="13970"/>
              </a:xfrm>
              <a:custGeom>
                <a:avLst/>
                <a:gdLst>
                  <a:gd name="T0" fmla="*/ 0 w 66"/>
                  <a:gd name="T1" fmla="*/ 18 h 22"/>
                  <a:gd name="T2" fmla="*/ 0 w 66"/>
                  <a:gd name="T3" fmla="*/ 18 h 22"/>
                  <a:gd name="T4" fmla="*/ 20 w 66"/>
                  <a:gd name="T5" fmla="*/ 0 h 22"/>
                  <a:gd name="T6" fmla="*/ 50 w 66"/>
                  <a:gd name="T7" fmla="*/ 4 h 22"/>
                  <a:gd name="T8" fmla="*/ 58 w 66"/>
                  <a:gd name="T9" fmla="*/ 6 h 22"/>
                  <a:gd name="T10" fmla="*/ 66 w 66"/>
                  <a:gd name="T11" fmla="*/ 22 h 22"/>
                  <a:gd name="T12" fmla="*/ 66 w 6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66" h="22">
                    <a:moveTo>
                      <a:pt x="0" y="18"/>
                    </a:moveTo>
                    <a:lnTo>
                      <a:pt x="0" y="18"/>
                    </a:lnTo>
                    <a:lnTo>
                      <a:pt x="20" y="0"/>
                    </a:lnTo>
                    <a:lnTo>
                      <a:pt x="50" y="4"/>
                    </a:lnTo>
                    <a:lnTo>
                      <a:pt x="58" y="6"/>
                    </a:lnTo>
                    <a:lnTo>
                      <a:pt x="66" y="22"/>
                    </a:lnTo>
                    <a:lnTo>
                      <a:pt x="66" y="2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6" name="Freeform 597"/>
              <p:cNvSpPr>
                <a:spLocks/>
              </p:cNvSpPr>
              <p:nvPr/>
            </p:nvSpPr>
            <p:spPr bwMode="auto">
              <a:xfrm>
                <a:off x="13669050" y="4453620"/>
                <a:ext cx="26670" cy="13970"/>
              </a:xfrm>
              <a:custGeom>
                <a:avLst/>
                <a:gdLst>
                  <a:gd name="T0" fmla="*/ 0 w 42"/>
                  <a:gd name="T1" fmla="*/ 22 h 22"/>
                  <a:gd name="T2" fmla="*/ 6 w 42"/>
                  <a:gd name="T3" fmla="*/ 4 h 22"/>
                  <a:gd name="T4" fmla="*/ 10 w 42"/>
                  <a:gd name="T5" fmla="*/ 2 h 22"/>
                  <a:gd name="T6" fmla="*/ 42 w 42"/>
                  <a:gd name="T7" fmla="*/ 0 h 22"/>
                </a:gdLst>
                <a:ahLst/>
                <a:cxnLst>
                  <a:cxn ang="0">
                    <a:pos x="T0" y="T1"/>
                  </a:cxn>
                  <a:cxn ang="0">
                    <a:pos x="T2" y="T3"/>
                  </a:cxn>
                  <a:cxn ang="0">
                    <a:pos x="T4" y="T5"/>
                  </a:cxn>
                  <a:cxn ang="0">
                    <a:pos x="T6" y="T7"/>
                  </a:cxn>
                </a:cxnLst>
                <a:rect l="0" t="0" r="r" b="b"/>
                <a:pathLst>
                  <a:path w="42" h="22">
                    <a:moveTo>
                      <a:pt x="0" y="22"/>
                    </a:moveTo>
                    <a:lnTo>
                      <a:pt x="6" y="4"/>
                    </a:lnTo>
                    <a:lnTo>
                      <a:pt x="10" y="2"/>
                    </a:lnTo>
                    <a:lnTo>
                      <a:pt x="42"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7" name="Freeform 598"/>
              <p:cNvSpPr>
                <a:spLocks/>
              </p:cNvSpPr>
              <p:nvPr/>
            </p:nvSpPr>
            <p:spPr bwMode="auto">
              <a:xfrm>
                <a:off x="13675400" y="445489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8" name="Line 599"/>
              <p:cNvSpPr>
                <a:spLocks noChangeShapeType="1"/>
              </p:cNvSpPr>
              <p:nvPr/>
            </p:nvSpPr>
            <p:spPr bwMode="auto">
              <a:xfrm flipV="1">
                <a:off x="13669050" y="4462510"/>
                <a:ext cx="2540" cy="508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9" name="Freeform 600"/>
              <p:cNvSpPr>
                <a:spLocks/>
              </p:cNvSpPr>
              <p:nvPr/>
            </p:nvSpPr>
            <p:spPr bwMode="auto">
              <a:xfrm>
                <a:off x="13672860" y="4498070"/>
                <a:ext cx="20320" cy="2540"/>
              </a:xfrm>
              <a:custGeom>
                <a:avLst/>
                <a:gdLst>
                  <a:gd name="T0" fmla="*/ 0 w 32"/>
                  <a:gd name="T1" fmla="*/ 0 h 4"/>
                  <a:gd name="T2" fmla="*/ 0 w 32"/>
                  <a:gd name="T3" fmla="*/ 0 h 4"/>
                  <a:gd name="T4" fmla="*/ 32 w 32"/>
                  <a:gd name="T5" fmla="*/ 4 h 4"/>
                  <a:gd name="T6" fmla="*/ 32 w 32"/>
                  <a:gd name="T7" fmla="*/ 4 h 4"/>
                </a:gdLst>
                <a:ahLst/>
                <a:cxnLst>
                  <a:cxn ang="0">
                    <a:pos x="T0" y="T1"/>
                  </a:cxn>
                  <a:cxn ang="0">
                    <a:pos x="T2" y="T3"/>
                  </a:cxn>
                  <a:cxn ang="0">
                    <a:pos x="T4" y="T5"/>
                  </a:cxn>
                  <a:cxn ang="0">
                    <a:pos x="T6" y="T7"/>
                  </a:cxn>
                </a:cxnLst>
                <a:rect l="0" t="0" r="r" b="b"/>
                <a:pathLst>
                  <a:path w="32" h="4">
                    <a:moveTo>
                      <a:pt x="0" y="0"/>
                    </a:moveTo>
                    <a:lnTo>
                      <a:pt x="0" y="0"/>
                    </a:lnTo>
                    <a:lnTo>
                      <a:pt x="32" y="4"/>
                    </a:lnTo>
                    <a:lnTo>
                      <a:pt x="32" y="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0" name="Freeform 601"/>
              <p:cNvSpPr>
                <a:spLocks/>
              </p:cNvSpPr>
              <p:nvPr/>
            </p:nvSpPr>
            <p:spPr bwMode="auto">
              <a:xfrm>
                <a:off x="13669050" y="4484100"/>
                <a:ext cx="3810" cy="13970"/>
              </a:xfrm>
              <a:custGeom>
                <a:avLst/>
                <a:gdLst>
                  <a:gd name="T0" fmla="*/ 6 w 6"/>
                  <a:gd name="T1" fmla="*/ 22 h 22"/>
                  <a:gd name="T2" fmla="*/ 6 w 6"/>
                  <a:gd name="T3" fmla="*/ 22 h 22"/>
                  <a:gd name="T4" fmla="*/ 4 w 6"/>
                  <a:gd name="T5" fmla="*/ 20 h 22"/>
                  <a:gd name="T6" fmla="*/ 0 w 6"/>
                  <a:gd name="T7" fmla="*/ 0 h 22"/>
                </a:gdLst>
                <a:ahLst/>
                <a:cxnLst>
                  <a:cxn ang="0">
                    <a:pos x="T0" y="T1"/>
                  </a:cxn>
                  <a:cxn ang="0">
                    <a:pos x="T2" y="T3"/>
                  </a:cxn>
                  <a:cxn ang="0">
                    <a:pos x="T4" y="T5"/>
                  </a:cxn>
                  <a:cxn ang="0">
                    <a:pos x="T6" y="T7"/>
                  </a:cxn>
                </a:cxnLst>
                <a:rect l="0" t="0" r="r" b="b"/>
                <a:pathLst>
                  <a:path w="6" h="22">
                    <a:moveTo>
                      <a:pt x="6" y="22"/>
                    </a:moveTo>
                    <a:lnTo>
                      <a:pt x="6" y="22"/>
                    </a:lnTo>
                    <a:lnTo>
                      <a:pt x="4" y="2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1" name="Line 602"/>
              <p:cNvSpPr>
                <a:spLocks noChangeShapeType="1"/>
              </p:cNvSpPr>
              <p:nvPr/>
            </p:nvSpPr>
            <p:spPr bwMode="auto">
              <a:xfrm>
                <a:off x="13667780" y="4485370"/>
                <a:ext cx="2540" cy="381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2" name="Freeform 603"/>
              <p:cNvSpPr>
                <a:spLocks/>
              </p:cNvSpPr>
              <p:nvPr/>
            </p:nvSpPr>
            <p:spPr bwMode="auto">
              <a:xfrm>
                <a:off x="13597930" y="4468860"/>
                <a:ext cx="73660" cy="21590"/>
              </a:xfrm>
              <a:custGeom>
                <a:avLst/>
                <a:gdLst>
                  <a:gd name="T0" fmla="*/ 116 w 116"/>
                  <a:gd name="T1" fmla="*/ 18 h 34"/>
                  <a:gd name="T2" fmla="*/ 116 w 116"/>
                  <a:gd name="T3" fmla="*/ 18 h 34"/>
                  <a:gd name="T4" fmla="*/ 106 w 116"/>
                  <a:gd name="T5" fmla="*/ 32 h 34"/>
                  <a:gd name="T6" fmla="*/ 96 w 116"/>
                  <a:gd name="T7" fmla="*/ 34 h 34"/>
                  <a:gd name="T8" fmla="*/ 68 w 116"/>
                  <a:gd name="T9" fmla="*/ 34 h 34"/>
                  <a:gd name="T10" fmla="*/ 50 w 116"/>
                  <a:gd name="T11" fmla="*/ 14 h 34"/>
                  <a:gd name="T12" fmla="*/ 36 w 116"/>
                  <a:gd name="T13" fmla="*/ 14 h 34"/>
                  <a:gd name="T14" fmla="*/ 24 w 116"/>
                  <a:gd name="T15" fmla="*/ 14 h 34"/>
                  <a:gd name="T16" fmla="*/ 16 w 116"/>
                  <a:gd name="T17" fmla="*/ 12 h 34"/>
                  <a:gd name="T18" fmla="*/ 0 w 116"/>
                  <a:gd name="T19" fmla="*/ 12 h 34"/>
                  <a:gd name="T20" fmla="*/ 0 w 116"/>
                  <a:gd name="T21" fmla="*/ 0 h 34"/>
                  <a:gd name="T22" fmla="*/ 0 w 116"/>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34">
                    <a:moveTo>
                      <a:pt x="116" y="18"/>
                    </a:moveTo>
                    <a:lnTo>
                      <a:pt x="116" y="18"/>
                    </a:lnTo>
                    <a:lnTo>
                      <a:pt x="106" y="32"/>
                    </a:lnTo>
                    <a:lnTo>
                      <a:pt x="96" y="34"/>
                    </a:lnTo>
                    <a:lnTo>
                      <a:pt x="68" y="34"/>
                    </a:lnTo>
                    <a:lnTo>
                      <a:pt x="50" y="14"/>
                    </a:lnTo>
                    <a:lnTo>
                      <a:pt x="36" y="14"/>
                    </a:lnTo>
                    <a:lnTo>
                      <a:pt x="24" y="14"/>
                    </a:lnTo>
                    <a:lnTo>
                      <a:pt x="16" y="12"/>
                    </a:lnTo>
                    <a:lnTo>
                      <a:pt x="0" y="12"/>
                    </a:ln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3" name="Freeform 604"/>
              <p:cNvSpPr>
                <a:spLocks/>
              </p:cNvSpPr>
              <p:nvPr/>
            </p:nvSpPr>
            <p:spPr bwMode="auto">
              <a:xfrm>
                <a:off x="13595390" y="4476480"/>
                <a:ext cx="2540" cy="0"/>
              </a:xfrm>
              <a:custGeom>
                <a:avLst/>
                <a:gdLst>
                  <a:gd name="T0" fmla="*/ 4 w 4"/>
                  <a:gd name="T1" fmla="*/ 0 w 4"/>
                  <a:gd name="T2" fmla="*/ 0 w 4"/>
                </a:gdLst>
                <a:ahLst/>
                <a:cxnLst>
                  <a:cxn ang="0">
                    <a:pos x="T0" y="0"/>
                  </a:cxn>
                  <a:cxn ang="0">
                    <a:pos x="T1" y="0"/>
                  </a:cxn>
                  <a:cxn ang="0">
                    <a:pos x="T2" y="0"/>
                  </a:cxn>
                </a:cxnLst>
                <a:rect l="0" t="0" r="r" b="b"/>
                <a:pathLst>
                  <a:path w="4">
                    <a:moveTo>
                      <a:pt x="4"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4" name="Freeform 605"/>
              <p:cNvSpPr>
                <a:spLocks/>
              </p:cNvSpPr>
              <p:nvPr/>
            </p:nvSpPr>
            <p:spPr bwMode="auto">
              <a:xfrm>
                <a:off x="13573800" y="4475210"/>
                <a:ext cx="21590" cy="1270"/>
              </a:xfrm>
              <a:custGeom>
                <a:avLst/>
                <a:gdLst>
                  <a:gd name="T0" fmla="*/ 0 w 34"/>
                  <a:gd name="T1" fmla="*/ 0 h 2"/>
                  <a:gd name="T2" fmla="*/ 0 w 34"/>
                  <a:gd name="T3" fmla="*/ 0 h 2"/>
                  <a:gd name="T4" fmla="*/ 34 w 34"/>
                  <a:gd name="T5" fmla="*/ 2 h 2"/>
                </a:gdLst>
                <a:ahLst/>
                <a:cxnLst>
                  <a:cxn ang="0">
                    <a:pos x="T0" y="T1"/>
                  </a:cxn>
                  <a:cxn ang="0">
                    <a:pos x="T2" y="T3"/>
                  </a:cxn>
                  <a:cxn ang="0">
                    <a:pos x="T4" y="T5"/>
                  </a:cxn>
                </a:cxnLst>
                <a:rect l="0" t="0" r="r" b="b"/>
                <a:pathLst>
                  <a:path w="34" h="2">
                    <a:moveTo>
                      <a:pt x="0" y="0"/>
                    </a:moveTo>
                    <a:lnTo>
                      <a:pt x="0" y="0"/>
                    </a:lnTo>
                    <a:lnTo>
                      <a:pt x="34" y="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5" name="Freeform 606"/>
              <p:cNvSpPr>
                <a:spLocks/>
              </p:cNvSpPr>
              <p:nvPr/>
            </p:nvSpPr>
            <p:spPr bwMode="auto">
              <a:xfrm>
                <a:off x="13501410" y="4446000"/>
                <a:ext cx="49530" cy="17780"/>
              </a:xfrm>
              <a:custGeom>
                <a:avLst/>
                <a:gdLst>
                  <a:gd name="T0" fmla="*/ 0 w 78"/>
                  <a:gd name="T1" fmla="*/ 28 h 28"/>
                  <a:gd name="T2" fmla="*/ 16 w 78"/>
                  <a:gd name="T3" fmla="*/ 8 h 28"/>
                  <a:gd name="T4" fmla="*/ 50 w 78"/>
                  <a:gd name="T5" fmla="*/ 0 h 28"/>
                  <a:gd name="T6" fmla="*/ 72 w 78"/>
                  <a:gd name="T7" fmla="*/ 12 h 28"/>
                  <a:gd name="T8" fmla="*/ 78 w 78"/>
                  <a:gd name="T9" fmla="*/ 14 h 28"/>
                </a:gdLst>
                <a:ahLst/>
                <a:cxnLst>
                  <a:cxn ang="0">
                    <a:pos x="T0" y="T1"/>
                  </a:cxn>
                  <a:cxn ang="0">
                    <a:pos x="T2" y="T3"/>
                  </a:cxn>
                  <a:cxn ang="0">
                    <a:pos x="T4" y="T5"/>
                  </a:cxn>
                  <a:cxn ang="0">
                    <a:pos x="T6" y="T7"/>
                  </a:cxn>
                  <a:cxn ang="0">
                    <a:pos x="T8" y="T9"/>
                  </a:cxn>
                </a:cxnLst>
                <a:rect l="0" t="0" r="r" b="b"/>
                <a:pathLst>
                  <a:path w="78" h="28">
                    <a:moveTo>
                      <a:pt x="0" y="28"/>
                    </a:moveTo>
                    <a:lnTo>
                      <a:pt x="16" y="8"/>
                    </a:lnTo>
                    <a:lnTo>
                      <a:pt x="50" y="0"/>
                    </a:lnTo>
                    <a:lnTo>
                      <a:pt x="72" y="12"/>
                    </a:lnTo>
                    <a:lnTo>
                      <a:pt x="78" y="1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6" name="Freeform 608"/>
              <p:cNvSpPr>
                <a:spLocks/>
              </p:cNvSpPr>
              <p:nvPr/>
            </p:nvSpPr>
            <p:spPr bwMode="auto">
              <a:xfrm>
                <a:off x="13534430" y="4428220"/>
                <a:ext cx="152400" cy="36830"/>
              </a:xfrm>
              <a:custGeom>
                <a:avLst/>
                <a:gdLst>
                  <a:gd name="T0" fmla="*/ 0 w 240"/>
                  <a:gd name="T1" fmla="*/ 58 h 58"/>
                  <a:gd name="T2" fmla="*/ 0 w 240"/>
                  <a:gd name="T3" fmla="*/ 58 h 58"/>
                  <a:gd name="T4" fmla="*/ 28 w 240"/>
                  <a:gd name="T5" fmla="*/ 40 h 58"/>
                  <a:gd name="T6" fmla="*/ 46 w 240"/>
                  <a:gd name="T7" fmla="*/ 40 h 58"/>
                  <a:gd name="T8" fmla="*/ 94 w 240"/>
                  <a:gd name="T9" fmla="*/ 0 h 58"/>
                  <a:gd name="T10" fmla="*/ 120 w 240"/>
                  <a:gd name="T11" fmla="*/ 4 h 58"/>
                  <a:gd name="T12" fmla="*/ 148 w 240"/>
                  <a:gd name="T13" fmla="*/ 10 h 58"/>
                  <a:gd name="T14" fmla="*/ 180 w 240"/>
                  <a:gd name="T15" fmla="*/ 22 h 58"/>
                  <a:gd name="T16" fmla="*/ 200 w 240"/>
                  <a:gd name="T17" fmla="*/ 26 h 58"/>
                  <a:gd name="T18" fmla="*/ 222 w 240"/>
                  <a:gd name="T19" fmla="*/ 24 h 58"/>
                  <a:gd name="T20" fmla="*/ 240 w 240"/>
                  <a:gd name="T21" fmla="*/ 24 h 58"/>
                  <a:gd name="T22" fmla="*/ 240 w 240"/>
                  <a:gd name="T2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58">
                    <a:moveTo>
                      <a:pt x="0" y="58"/>
                    </a:moveTo>
                    <a:lnTo>
                      <a:pt x="0" y="58"/>
                    </a:lnTo>
                    <a:lnTo>
                      <a:pt x="28" y="40"/>
                    </a:lnTo>
                    <a:lnTo>
                      <a:pt x="46" y="40"/>
                    </a:lnTo>
                    <a:lnTo>
                      <a:pt x="94" y="0"/>
                    </a:lnTo>
                    <a:lnTo>
                      <a:pt x="120" y="4"/>
                    </a:lnTo>
                    <a:lnTo>
                      <a:pt x="148" y="10"/>
                    </a:lnTo>
                    <a:lnTo>
                      <a:pt x="180" y="22"/>
                    </a:lnTo>
                    <a:lnTo>
                      <a:pt x="200" y="26"/>
                    </a:lnTo>
                    <a:lnTo>
                      <a:pt x="222" y="24"/>
                    </a:lnTo>
                    <a:lnTo>
                      <a:pt x="240" y="24"/>
                    </a:lnTo>
                    <a:lnTo>
                      <a:pt x="240" y="2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7" name="Freeform 609"/>
              <p:cNvSpPr>
                <a:spLocks/>
              </p:cNvSpPr>
              <p:nvPr/>
            </p:nvSpPr>
            <p:spPr bwMode="auto">
              <a:xfrm>
                <a:off x="13705880" y="4446000"/>
                <a:ext cx="8890" cy="5080"/>
              </a:xfrm>
              <a:custGeom>
                <a:avLst/>
                <a:gdLst>
                  <a:gd name="T0" fmla="*/ 0 w 14"/>
                  <a:gd name="T1" fmla="*/ 0 h 8"/>
                  <a:gd name="T2" fmla="*/ 14 w 14"/>
                  <a:gd name="T3" fmla="*/ 8 h 8"/>
                  <a:gd name="T4" fmla="*/ 14 w 14"/>
                  <a:gd name="T5" fmla="*/ 8 h 8"/>
                </a:gdLst>
                <a:ahLst/>
                <a:cxnLst>
                  <a:cxn ang="0">
                    <a:pos x="T0" y="T1"/>
                  </a:cxn>
                  <a:cxn ang="0">
                    <a:pos x="T2" y="T3"/>
                  </a:cxn>
                  <a:cxn ang="0">
                    <a:pos x="T4" y="T5"/>
                  </a:cxn>
                </a:cxnLst>
                <a:rect l="0" t="0" r="r" b="b"/>
                <a:pathLst>
                  <a:path w="14" h="8">
                    <a:moveTo>
                      <a:pt x="0" y="0"/>
                    </a:moveTo>
                    <a:lnTo>
                      <a:pt x="14" y="8"/>
                    </a:lnTo>
                    <a:lnTo>
                      <a:pt x="14" y="8"/>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8" name="Freeform 610"/>
              <p:cNvSpPr>
                <a:spLocks/>
              </p:cNvSpPr>
              <p:nvPr/>
            </p:nvSpPr>
            <p:spPr bwMode="auto">
              <a:xfrm>
                <a:off x="13707150" y="4444730"/>
                <a:ext cx="21590" cy="16510"/>
              </a:xfrm>
              <a:custGeom>
                <a:avLst/>
                <a:gdLst>
                  <a:gd name="T0" fmla="*/ 0 w 34"/>
                  <a:gd name="T1" fmla="*/ 0 h 26"/>
                  <a:gd name="T2" fmla="*/ 4 w 34"/>
                  <a:gd name="T3" fmla="*/ 0 h 26"/>
                  <a:gd name="T4" fmla="*/ 34 w 34"/>
                  <a:gd name="T5" fmla="*/ 26 h 26"/>
                  <a:gd name="T6" fmla="*/ 34 w 34"/>
                  <a:gd name="T7" fmla="*/ 26 h 26"/>
                </a:gdLst>
                <a:ahLst/>
                <a:cxnLst>
                  <a:cxn ang="0">
                    <a:pos x="T0" y="T1"/>
                  </a:cxn>
                  <a:cxn ang="0">
                    <a:pos x="T2" y="T3"/>
                  </a:cxn>
                  <a:cxn ang="0">
                    <a:pos x="T4" y="T5"/>
                  </a:cxn>
                  <a:cxn ang="0">
                    <a:pos x="T6" y="T7"/>
                  </a:cxn>
                </a:cxnLst>
                <a:rect l="0" t="0" r="r" b="b"/>
                <a:pathLst>
                  <a:path w="34" h="26">
                    <a:moveTo>
                      <a:pt x="0" y="0"/>
                    </a:moveTo>
                    <a:lnTo>
                      <a:pt x="4" y="0"/>
                    </a:lnTo>
                    <a:lnTo>
                      <a:pt x="34" y="26"/>
                    </a:lnTo>
                    <a:lnTo>
                      <a:pt x="34" y="26"/>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9" name="Freeform 611"/>
              <p:cNvSpPr>
                <a:spLocks/>
              </p:cNvSpPr>
              <p:nvPr/>
            </p:nvSpPr>
            <p:spPr bwMode="auto">
              <a:xfrm>
                <a:off x="13719850" y="4453620"/>
                <a:ext cx="27940" cy="33020"/>
              </a:xfrm>
              <a:custGeom>
                <a:avLst/>
                <a:gdLst>
                  <a:gd name="T0" fmla="*/ 0 w 44"/>
                  <a:gd name="T1" fmla="*/ 0 h 52"/>
                  <a:gd name="T2" fmla="*/ 0 w 44"/>
                  <a:gd name="T3" fmla="*/ 0 h 52"/>
                  <a:gd name="T4" fmla="*/ 40 w 44"/>
                  <a:gd name="T5" fmla="*/ 14 h 52"/>
                  <a:gd name="T6" fmla="*/ 44 w 44"/>
                  <a:gd name="T7" fmla="*/ 24 h 52"/>
                  <a:gd name="T8" fmla="*/ 44 w 44"/>
                  <a:gd name="T9" fmla="*/ 30 h 52"/>
                  <a:gd name="T10" fmla="*/ 44 w 44"/>
                  <a:gd name="T11" fmla="*/ 52 h 52"/>
                  <a:gd name="T12" fmla="*/ 44 w 44"/>
                  <a:gd name="T13" fmla="*/ 52 h 52"/>
                  <a:gd name="T14" fmla="*/ 44 w 44"/>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2">
                    <a:moveTo>
                      <a:pt x="0" y="0"/>
                    </a:moveTo>
                    <a:lnTo>
                      <a:pt x="0" y="0"/>
                    </a:lnTo>
                    <a:lnTo>
                      <a:pt x="40" y="14"/>
                    </a:lnTo>
                    <a:lnTo>
                      <a:pt x="44" y="24"/>
                    </a:lnTo>
                    <a:lnTo>
                      <a:pt x="44" y="30"/>
                    </a:lnTo>
                    <a:lnTo>
                      <a:pt x="44" y="52"/>
                    </a:lnTo>
                    <a:lnTo>
                      <a:pt x="44" y="52"/>
                    </a:lnTo>
                    <a:lnTo>
                      <a:pt x="44" y="52"/>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0" name="Freeform 612"/>
              <p:cNvSpPr>
                <a:spLocks/>
              </p:cNvSpPr>
              <p:nvPr/>
            </p:nvSpPr>
            <p:spPr bwMode="auto">
              <a:xfrm>
                <a:off x="13718580" y="4486640"/>
                <a:ext cx="29210" cy="15240"/>
              </a:xfrm>
              <a:custGeom>
                <a:avLst/>
                <a:gdLst>
                  <a:gd name="T0" fmla="*/ 0 w 46"/>
                  <a:gd name="T1" fmla="*/ 24 h 24"/>
                  <a:gd name="T2" fmla="*/ 0 w 46"/>
                  <a:gd name="T3" fmla="*/ 24 h 24"/>
                  <a:gd name="T4" fmla="*/ 40 w 46"/>
                  <a:gd name="T5" fmla="*/ 16 h 24"/>
                  <a:gd name="T6" fmla="*/ 44 w 46"/>
                  <a:gd name="T7" fmla="*/ 6 h 24"/>
                  <a:gd name="T8" fmla="*/ 46 w 46"/>
                  <a:gd name="T9" fmla="*/ 0 h 24"/>
                </a:gdLst>
                <a:ahLst/>
                <a:cxnLst>
                  <a:cxn ang="0">
                    <a:pos x="T0" y="T1"/>
                  </a:cxn>
                  <a:cxn ang="0">
                    <a:pos x="T2" y="T3"/>
                  </a:cxn>
                  <a:cxn ang="0">
                    <a:pos x="T4" y="T5"/>
                  </a:cxn>
                  <a:cxn ang="0">
                    <a:pos x="T6" y="T7"/>
                  </a:cxn>
                  <a:cxn ang="0">
                    <a:pos x="T8" y="T9"/>
                  </a:cxn>
                </a:cxnLst>
                <a:rect l="0" t="0" r="r" b="b"/>
                <a:pathLst>
                  <a:path w="46" h="24">
                    <a:moveTo>
                      <a:pt x="0" y="24"/>
                    </a:moveTo>
                    <a:lnTo>
                      <a:pt x="0" y="24"/>
                    </a:lnTo>
                    <a:lnTo>
                      <a:pt x="40" y="16"/>
                    </a:lnTo>
                    <a:lnTo>
                      <a:pt x="44" y="6"/>
                    </a:lnTo>
                    <a:lnTo>
                      <a:pt x="46"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1" name="Freeform 613"/>
              <p:cNvSpPr>
                <a:spLocks/>
              </p:cNvSpPr>
              <p:nvPr/>
            </p:nvSpPr>
            <p:spPr bwMode="auto">
              <a:xfrm>
                <a:off x="13719850" y="445362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2" name="Freeform 614"/>
              <p:cNvSpPr>
                <a:spLocks/>
              </p:cNvSpPr>
              <p:nvPr/>
            </p:nvSpPr>
            <p:spPr bwMode="auto">
              <a:xfrm>
                <a:off x="13717310" y="4501880"/>
                <a:ext cx="1270" cy="0"/>
              </a:xfrm>
              <a:custGeom>
                <a:avLst/>
                <a:gdLst>
                  <a:gd name="T0" fmla="*/ 2 w 2"/>
                  <a:gd name="T1" fmla="*/ 2 w 2"/>
                  <a:gd name="T2" fmla="*/ 0 w 2"/>
                </a:gdLst>
                <a:ahLst/>
                <a:cxnLst>
                  <a:cxn ang="0">
                    <a:pos x="T0" y="0"/>
                  </a:cxn>
                  <a:cxn ang="0">
                    <a:pos x="T1" y="0"/>
                  </a:cxn>
                  <a:cxn ang="0">
                    <a:pos x="T2" y="0"/>
                  </a:cxn>
                </a:cxnLst>
                <a:rect l="0" t="0" r="r" b="b"/>
                <a:pathLst>
                  <a:path w="2">
                    <a:moveTo>
                      <a:pt x="2" y="0"/>
                    </a:moveTo>
                    <a:lnTo>
                      <a:pt x="2"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3" name="Freeform 615"/>
              <p:cNvSpPr>
                <a:spLocks/>
              </p:cNvSpPr>
              <p:nvPr/>
            </p:nvSpPr>
            <p:spPr bwMode="auto">
              <a:xfrm>
                <a:off x="13703340" y="4495530"/>
                <a:ext cx="24130" cy="15240"/>
              </a:xfrm>
              <a:custGeom>
                <a:avLst/>
                <a:gdLst>
                  <a:gd name="T0" fmla="*/ 38 w 38"/>
                  <a:gd name="T1" fmla="*/ 0 h 24"/>
                  <a:gd name="T2" fmla="*/ 38 w 38"/>
                  <a:gd name="T3" fmla="*/ 0 h 24"/>
                  <a:gd name="T4" fmla="*/ 4 w 38"/>
                  <a:gd name="T5" fmla="*/ 24 h 24"/>
                  <a:gd name="T6" fmla="*/ 0 w 38"/>
                  <a:gd name="T7" fmla="*/ 24 h 24"/>
                </a:gdLst>
                <a:ahLst/>
                <a:cxnLst>
                  <a:cxn ang="0">
                    <a:pos x="T0" y="T1"/>
                  </a:cxn>
                  <a:cxn ang="0">
                    <a:pos x="T2" y="T3"/>
                  </a:cxn>
                  <a:cxn ang="0">
                    <a:pos x="T4" y="T5"/>
                  </a:cxn>
                  <a:cxn ang="0">
                    <a:pos x="T6" y="T7"/>
                  </a:cxn>
                </a:cxnLst>
                <a:rect l="0" t="0" r="r" b="b"/>
                <a:pathLst>
                  <a:path w="38" h="24">
                    <a:moveTo>
                      <a:pt x="38" y="0"/>
                    </a:moveTo>
                    <a:lnTo>
                      <a:pt x="38" y="0"/>
                    </a:lnTo>
                    <a:lnTo>
                      <a:pt x="4" y="24"/>
                    </a:lnTo>
                    <a:lnTo>
                      <a:pt x="0" y="24"/>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4" name="Line 616"/>
              <p:cNvSpPr>
                <a:spLocks noChangeShapeType="1"/>
              </p:cNvSpPr>
              <p:nvPr/>
            </p:nvSpPr>
            <p:spPr bwMode="auto">
              <a:xfrm flipH="1">
                <a:off x="13698260" y="4510770"/>
                <a:ext cx="2540" cy="127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5" name="Freeform 617"/>
              <p:cNvSpPr>
                <a:spLocks/>
              </p:cNvSpPr>
              <p:nvPr/>
            </p:nvSpPr>
            <p:spPr bwMode="auto">
              <a:xfrm>
                <a:off x="13632220" y="4504420"/>
                <a:ext cx="80010" cy="10160"/>
              </a:xfrm>
              <a:custGeom>
                <a:avLst/>
                <a:gdLst>
                  <a:gd name="T0" fmla="*/ 126 w 126"/>
                  <a:gd name="T1" fmla="*/ 0 h 16"/>
                  <a:gd name="T2" fmla="*/ 126 w 126"/>
                  <a:gd name="T3" fmla="*/ 0 h 16"/>
                  <a:gd name="T4" fmla="*/ 96 w 126"/>
                  <a:gd name="T5" fmla="*/ 16 h 16"/>
                  <a:gd name="T6" fmla="*/ 80 w 126"/>
                  <a:gd name="T7" fmla="*/ 10 h 16"/>
                  <a:gd name="T8" fmla="*/ 62 w 126"/>
                  <a:gd name="T9" fmla="*/ 8 h 16"/>
                  <a:gd name="T10" fmla="*/ 42 w 126"/>
                  <a:gd name="T11" fmla="*/ 2 h 16"/>
                  <a:gd name="T12" fmla="*/ 20 w 126"/>
                  <a:gd name="T13" fmla="*/ 4 h 16"/>
                  <a:gd name="T14" fmla="*/ 0 w 126"/>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6">
                    <a:moveTo>
                      <a:pt x="126" y="0"/>
                    </a:moveTo>
                    <a:lnTo>
                      <a:pt x="126" y="0"/>
                    </a:lnTo>
                    <a:lnTo>
                      <a:pt x="96" y="16"/>
                    </a:lnTo>
                    <a:lnTo>
                      <a:pt x="80" y="10"/>
                    </a:lnTo>
                    <a:lnTo>
                      <a:pt x="62" y="8"/>
                    </a:lnTo>
                    <a:lnTo>
                      <a:pt x="42" y="2"/>
                    </a:lnTo>
                    <a:lnTo>
                      <a:pt x="20" y="4"/>
                    </a:lnTo>
                    <a:lnTo>
                      <a:pt x="0" y="1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6" name="Freeform 618"/>
              <p:cNvSpPr>
                <a:spLocks/>
              </p:cNvSpPr>
              <p:nvPr/>
            </p:nvSpPr>
            <p:spPr bwMode="auto">
              <a:xfrm>
                <a:off x="13534430" y="4472670"/>
                <a:ext cx="87630" cy="43180"/>
              </a:xfrm>
              <a:custGeom>
                <a:avLst/>
                <a:gdLst>
                  <a:gd name="T0" fmla="*/ 138 w 138"/>
                  <a:gd name="T1" fmla="*/ 64 h 68"/>
                  <a:gd name="T2" fmla="*/ 114 w 138"/>
                  <a:gd name="T3" fmla="*/ 66 h 68"/>
                  <a:gd name="T4" fmla="*/ 86 w 138"/>
                  <a:gd name="T5" fmla="*/ 68 h 68"/>
                  <a:gd name="T6" fmla="*/ 42 w 138"/>
                  <a:gd name="T7" fmla="*/ 24 h 68"/>
                  <a:gd name="T8" fmla="*/ 26 w 138"/>
                  <a:gd name="T9" fmla="*/ 22 h 68"/>
                  <a:gd name="T10" fmla="*/ 0 w 138"/>
                  <a:gd name="T11" fmla="*/ 0 h 68"/>
                </a:gdLst>
                <a:ahLst/>
                <a:cxnLst>
                  <a:cxn ang="0">
                    <a:pos x="T0" y="T1"/>
                  </a:cxn>
                  <a:cxn ang="0">
                    <a:pos x="T2" y="T3"/>
                  </a:cxn>
                  <a:cxn ang="0">
                    <a:pos x="T4" y="T5"/>
                  </a:cxn>
                  <a:cxn ang="0">
                    <a:pos x="T6" y="T7"/>
                  </a:cxn>
                  <a:cxn ang="0">
                    <a:pos x="T8" y="T9"/>
                  </a:cxn>
                  <a:cxn ang="0">
                    <a:pos x="T10" y="T11"/>
                  </a:cxn>
                </a:cxnLst>
                <a:rect l="0" t="0" r="r" b="b"/>
                <a:pathLst>
                  <a:path w="138" h="68">
                    <a:moveTo>
                      <a:pt x="138" y="64"/>
                    </a:moveTo>
                    <a:lnTo>
                      <a:pt x="114" y="66"/>
                    </a:lnTo>
                    <a:lnTo>
                      <a:pt x="86" y="68"/>
                    </a:lnTo>
                    <a:lnTo>
                      <a:pt x="42" y="24"/>
                    </a:lnTo>
                    <a:lnTo>
                      <a:pt x="26" y="22"/>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7" name="Freeform 619"/>
              <p:cNvSpPr>
                <a:spLocks/>
              </p:cNvSpPr>
              <p:nvPr/>
            </p:nvSpPr>
            <p:spPr bwMode="auto">
              <a:xfrm>
                <a:off x="13467120" y="4446000"/>
                <a:ext cx="81280" cy="45720"/>
              </a:xfrm>
              <a:custGeom>
                <a:avLst/>
                <a:gdLst>
                  <a:gd name="T0" fmla="*/ 128 w 128"/>
                  <a:gd name="T1" fmla="*/ 62 h 72"/>
                  <a:gd name="T2" fmla="*/ 122 w 128"/>
                  <a:gd name="T3" fmla="*/ 64 h 72"/>
                  <a:gd name="T4" fmla="*/ 102 w 128"/>
                  <a:gd name="T5" fmla="*/ 72 h 72"/>
                  <a:gd name="T6" fmla="*/ 98 w 128"/>
                  <a:gd name="T7" fmla="*/ 72 h 72"/>
                  <a:gd name="T8" fmla="*/ 2 w 128"/>
                  <a:gd name="T9" fmla="*/ 38 h 72"/>
                  <a:gd name="T10" fmla="*/ 0 w 128"/>
                  <a:gd name="T11" fmla="*/ 38 h 72"/>
                  <a:gd name="T12" fmla="*/ 0 w 128"/>
                  <a:gd name="T13" fmla="*/ 26 h 72"/>
                  <a:gd name="T14" fmla="*/ 2 w 128"/>
                  <a:gd name="T15" fmla="*/ 26 h 72"/>
                  <a:gd name="T16" fmla="*/ 102 w 128"/>
                  <a:gd name="T17" fmla="*/ 0 h 72"/>
                  <a:gd name="T18" fmla="*/ 104 w 128"/>
                  <a:gd name="T19" fmla="*/ 0 h 72"/>
                  <a:gd name="T20" fmla="*/ 104 w 128"/>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72">
                    <a:moveTo>
                      <a:pt x="128" y="62"/>
                    </a:moveTo>
                    <a:lnTo>
                      <a:pt x="122" y="64"/>
                    </a:lnTo>
                    <a:lnTo>
                      <a:pt x="102" y="72"/>
                    </a:lnTo>
                    <a:lnTo>
                      <a:pt x="98" y="72"/>
                    </a:lnTo>
                    <a:lnTo>
                      <a:pt x="2" y="38"/>
                    </a:lnTo>
                    <a:lnTo>
                      <a:pt x="0" y="38"/>
                    </a:lnTo>
                    <a:lnTo>
                      <a:pt x="0" y="26"/>
                    </a:lnTo>
                    <a:lnTo>
                      <a:pt x="2" y="26"/>
                    </a:lnTo>
                    <a:lnTo>
                      <a:pt x="102" y="0"/>
                    </a:lnTo>
                    <a:lnTo>
                      <a:pt x="104" y="0"/>
                    </a:lnTo>
                    <a:lnTo>
                      <a:pt x="104"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8" name="Line 620"/>
              <p:cNvSpPr>
                <a:spLocks noChangeShapeType="1"/>
              </p:cNvSpPr>
              <p:nvPr/>
            </p:nvSpPr>
            <p:spPr bwMode="auto">
              <a:xfrm>
                <a:off x="13501410" y="4463780"/>
                <a:ext cx="0" cy="0"/>
              </a:xfrm>
              <a:prstGeom prst="line">
                <a:avLst/>
              </a:prstGeom>
              <a:noFill/>
              <a:ln w="12700">
                <a:solidFill>
                  <a:srgbClr val="0166A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9" name="Freeform 621"/>
              <p:cNvSpPr>
                <a:spLocks/>
              </p:cNvSpPr>
              <p:nvPr/>
            </p:nvSpPr>
            <p:spPr bwMode="auto">
              <a:xfrm>
                <a:off x="13501410" y="4471400"/>
                <a:ext cx="8890" cy="13970"/>
              </a:xfrm>
              <a:custGeom>
                <a:avLst/>
                <a:gdLst>
                  <a:gd name="T0" fmla="*/ 14 w 14"/>
                  <a:gd name="T1" fmla="*/ 22 h 22"/>
                  <a:gd name="T2" fmla="*/ 0 w 14"/>
                  <a:gd name="T3" fmla="*/ 0 h 22"/>
                  <a:gd name="T4" fmla="*/ 0 w 14"/>
                  <a:gd name="T5" fmla="*/ 0 h 22"/>
                </a:gdLst>
                <a:ahLst/>
                <a:cxnLst>
                  <a:cxn ang="0">
                    <a:pos x="T0" y="T1"/>
                  </a:cxn>
                  <a:cxn ang="0">
                    <a:pos x="T2" y="T3"/>
                  </a:cxn>
                  <a:cxn ang="0">
                    <a:pos x="T4" y="T5"/>
                  </a:cxn>
                </a:cxnLst>
                <a:rect l="0" t="0" r="r" b="b"/>
                <a:pathLst>
                  <a:path w="14" h="22">
                    <a:moveTo>
                      <a:pt x="14" y="22"/>
                    </a:moveTo>
                    <a:lnTo>
                      <a:pt x="0" y="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70" name="Freeform 622"/>
              <p:cNvSpPr>
                <a:spLocks/>
              </p:cNvSpPr>
              <p:nvPr/>
            </p:nvSpPr>
            <p:spPr bwMode="auto">
              <a:xfrm>
                <a:off x="13510300" y="4485370"/>
                <a:ext cx="21590" cy="6350"/>
              </a:xfrm>
              <a:custGeom>
                <a:avLst/>
                <a:gdLst>
                  <a:gd name="T0" fmla="*/ 34 w 34"/>
                  <a:gd name="T1" fmla="*/ 10 h 10"/>
                  <a:gd name="T2" fmla="*/ 34 w 34"/>
                  <a:gd name="T3" fmla="*/ 10 h 10"/>
                  <a:gd name="T4" fmla="*/ 0 w 34"/>
                  <a:gd name="T5" fmla="*/ 0 h 10"/>
                </a:gdLst>
                <a:ahLst/>
                <a:cxnLst>
                  <a:cxn ang="0">
                    <a:pos x="T0" y="T1"/>
                  </a:cxn>
                  <a:cxn ang="0">
                    <a:pos x="T2" y="T3"/>
                  </a:cxn>
                  <a:cxn ang="0">
                    <a:pos x="T4" y="T5"/>
                  </a:cxn>
                </a:cxnLst>
                <a:rect l="0" t="0" r="r" b="b"/>
                <a:pathLst>
                  <a:path w="34" h="10">
                    <a:moveTo>
                      <a:pt x="34" y="10"/>
                    </a:moveTo>
                    <a:lnTo>
                      <a:pt x="34" y="10"/>
                    </a:lnTo>
                    <a:lnTo>
                      <a:pt x="0" y="0"/>
                    </a:lnTo>
                  </a:path>
                </a:pathLst>
              </a:custGeom>
              <a:noFill/>
              <a:ln w="12700">
                <a:solidFill>
                  <a:srgbClr val="0166A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772" name="TextBox 771"/>
            <p:cNvSpPr txBox="1"/>
            <p:nvPr/>
          </p:nvSpPr>
          <p:spPr>
            <a:xfrm>
              <a:off x="13549918" y="3851382"/>
              <a:ext cx="1237110" cy="1077218"/>
            </a:xfrm>
            <a:prstGeom prst="rect">
              <a:avLst/>
            </a:prstGeom>
            <a:noFill/>
          </p:spPr>
          <p:txBody>
            <a:bodyPr wrap="none" rtlCol="0">
              <a:spAutoFit/>
            </a:bodyPr>
            <a:lstStyle/>
            <a:p>
              <a:r>
                <a:rPr lang="en-US" sz="1600" i="1" dirty="0">
                  <a:solidFill>
                    <a:srgbClr val="0066CC"/>
                  </a:solidFill>
                  <a:latin typeface="Arial"/>
                  <a:cs typeface="Arial"/>
                </a:rPr>
                <a:t> </a:t>
              </a:r>
              <a:r>
                <a:rPr lang="en-US" sz="1600" i="1" dirty="0">
                  <a:solidFill>
                    <a:srgbClr val="0066A7"/>
                  </a:solidFill>
                  <a:latin typeface="Arial"/>
                  <a:cs typeface="Arial"/>
                </a:rPr>
                <a:t>Newcastle</a:t>
              </a:r>
            </a:p>
            <a:p>
              <a:pPr algn="r"/>
              <a:r>
                <a:rPr lang="en-US" sz="1600" i="1" dirty="0">
                  <a:solidFill>
                    <a:srgbClr val="0066A7"/>
                  </a:solidFill>
                  <a:latin typeface="Arial"/>
                  <a:cs typeface="Arial"/>
                </a:rPr>
                <a:t>      Neck</a:t>
              </a:r>
            </a:p>
            <a:p>
              <a:r>
                <a:rPr lang="en-US" sz="1600" i="1" dirty="0">
                  <a:solidFill>
                    <a:srgbClr val="0066A7"/>
                  </a:solidFill>
                  <a:latin typeface="Arial"/>
                  <a:cs typeface="Arial"/>
                </a:rPr>
                <a:t>     Pain</a:t>
              </a:r>
            </a:p>
            <a:p>
              <a:r>
                <a:rPr lang="en-US" sz="1600" i="1" dirty="0">
                  <a:solidFill>
                    <a:srgbClr val="0066A7"/>
                  </a:solidFill>
                  <a:latin typeface="Arial"/>
                  <a:cs typeface="Arial"/>
                </a:rPr>
                <a:t>    Group</a:t>
              </a:r>
            </a:p>
          </p:txBody>
        </p:sp>
      </p:grpSp>
      <p:grpSp>
        <p:nvGrpSpPr>
          <p:cNvPr id="1080" name="Group 1079"/>
          <p:cNvGrpSpPr/>
          <p:nvPr/>
        </p:nvGrpSpPr>
        <p:grpSpPr>
          <a:xfrm>
            <a:off x="9908003" y="3779845"/>
            <a:ext cx="4381486" cy="4757834"/>
            <a:chOff x="9935044" y="4595706"/>
            <a:chExt cx="4381486" cy="4757834"/>
          </a:xfrm>
        </p:grpSpPr>
        <p:sp>
          <p:nvSpPr>
            <p:cNvPr id="114" name="TextBox 113"/>
            <p:cNvSpPr txBox="1"/>
            <p:nvPr/>
          </p:nvSpPr>
          <p:spPr>
            <a:xfrm>
              <a:off x="9935044" y="8430210"/>
              <a:ext cx="4381486" cy="923330"/>
            </a:xfrm>
            <a:prstGeom prst="rect">
              <a:avLst/>
            </a:prstGeom>
            <a:noFill/>
          </p:spPr>
          <p:txBody>
            <a:bodyPr wrap="square" lIns="36000" rtlCol="0">
              <a:spAutoFit/>
            </a:bodyPr>
            <a:lstStyle/>
            <a:p>
              <a:r>
                <a:rPr lang="en-US" sz="1800" b="1" i="1" dirty="0"/>
                <a:t>Figure 3. </a:t>
              </a:r>
              <a:r>
                <a:rPr lang="en-US" sz="1800" i="1" dirty="0"/>
                <a:t>Time of peak rotation later in pain group (mean difference 20.3%, 95% CI 4.2 to 36.5, p = .018).</a:t>
              </a:r>
              <a:r>
                <a:rPr lang="en-US" sz="1800" b="1" i="1" dirty="0"/>
                <a:t> </a:t>
              </a:r>
              <a:endParaRPr lang="en-US" sz="1800" i="1" dirty="0">
                <a:latin typeface="Arial"/>
                <a:cs typeface="Arial"/>
              </a:endParaRPr>
            </a:p>
          </p:txBody>
        </p:sp>
        <p:grpSp>
          <p:nvGrpSpPr>
            <p:cNvPr id="1079" name="Group 1078"/>
            <p:cNvGrpSpPr/>
            <p:nvPr/>
          </p:nvGrpSpPr>
          <p:grpSpPr>
            <a:xfrm>
              <a:off x="10296343" y="4595706"/>
              <a:ext cx="2846271" cy="3818558"/>
              <a:chOff x="10296343" y="4595706"/>
              <a:chExt cx="2846271" cy="3818558"/>
            </a:xfrm>
          </p:grpSpPr>
          <p:sp>
            <p:nvSpPr>
              <p:cNvPr id="85" name="Line 7"/>
              <p:cNvSpPr>
                <a:spLocks noChangeShapeType="1"/>
              </p:cNvSpPr>
              <p:nvPr/>
            </p:nvSpPr>
            <p:spPr bwMode="auto">
              <a:xfrm>
                <a:off x="11295814" y="8151783"/>
                <a:ext cx="1846800"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 name="Line 8"/>
              <p:cNvSpPr>
                <a:spLocks noChangeShapeType="1"/>
              </p:cNvSpPr>
              <p:nvPr/>
            </p:nvSpPr>
            <p:spPr bwMode="auto">
              <a:xfrm>
                <a:off x="11807551" y="8151783"/>
                <a:ext cx="0" cy="8128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 name="Line 9"/>
              <p:cNvSpPr>
                <a:spLocks noChangeShapeType="1"/>
              </p:cNvSpPr>
              <p:nvPr/>
            </p:nvSpPr>
            <p:spPr bwMode="auto">
              <a:xfrm>
                <a:off x="12621970" y="8151783"/>
                <a:ext cx="0" cy="8128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 name="Line 13"/>
              <p:cNvSpPr>
                <a:spLocks noChangeShapeType="1"/>
              </p:cNvSpPr>
              <p:nvPr/>
            </p:nvSpPr>
            <p:spPr bwMode="auto">
              <a:xfrm>
                <a:off x="11295814" y="4801797"/>
                <a:ext cx="0" cy="2926734"/>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 name="Line 14"/>
              <p:cNvSpPr>
                <a:spLocks noChangeShapeType="1"/>
              </p:cNvSpPr>
              <p:nvPr/>
            </p:nvSpPr>
            <p:spPr bwMode="auto">
              <a:xfrm flipH="1">
                <a:off x="11224694" y="8151783"/>
                <a:ext cx="71120"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 name="Line 16"/>
              <p:cNvSpPr>
                <a:spLocks noChangeShapeType="1"/>
              </p:cNvSpPr>
              <p:nvPr/>
            </p:nvSpPr>
            <p:spPr bwMode="auto">
              <a:xfrm flipH="1">
                <a:off x="11224694" y="7637705"/>
                <a:ext cx="71120"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 name="Line 17"/>
              <p:cNvSpPr>
                <a:spLocks noChangeShapeType="1"/>
              </p:cNvSpPr>
              <p:nvPr/>
            </p:nvSpPr>
            <p:spPr bwMode="auto">
              <a:xfrm flipH="1">
                <a:off x="11224694" y="6843956"/>
                <a:ext cx="71120"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 name="Line 18"/>
              <p:cNvSpPr>
                <a:spLocks noChangeShapeType="1"/>
              </p:cNvSpPr>
              <p:nvPr/>
            </p:nvSpPr>
            <p:spPr bwMode="auto">
              <a:xfrm flipH="1">
                <a:off x="11224694" y="6041316"/>
                <a:ext cx="71120"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 name="Line 19"/>
              <p:cNvSpPr>
                <a:spLocks noChangeShapeType="1"/>
              </p:cNvSpPr>
              <p:nvPr/>
            </p:nvSpPr>
            <p:spPr bwMode="auto">
              <a:xfrm flipH="1">
                <a:off x="11224694" y="5248836"/>
                <a:ext cx="71120" cy="0"/>
              </a:xfrm>
              <a:prstGeom prst="line">
                <a:avLst/>
              </a:prstGeom>
              <a:noFill/>
              <a:ln w="1270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 name="Rectangle 57"/>
              <p:cNvSpPr>
                <a:spLocks noChangeArrowheads="1"/>
              </p:cNvSpPr>
              <p:nvPr/>
            </p:nvSpPr>
            <p:spPr bwMode="auto">
              <a:xfrm>
                <a:off x="10858466" y="5120574"/>
                <a:ext cx="34113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100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96" name="Rectangle 58"/>
              <p:cNvSpPr>
                <a:spLocks noChangeArrowheads="1"/>
              </p:cNvSpPr>
              <p:nvPr/>
            </p:nvSpPr>
            <p:spPr bwMode="auto">
              <a:xfrm>
                <a:off x="10972179" y="5913554"/>
                <a:ext cx="22742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80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97" name="Rectangle 59"/>
              <p:cNvSpPr>
                <a:spLocks noChangeArrowheads="1"/>
              </p:cNvSpPr>
              <p:nvPr/>
            </p:nvSpPr>
            <p:spPr bwMode="auto">
              <a:xfrm>
                <a:off x="10972179" y="6720845"/>
                <a:ext cx="22742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60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98" name="Rectangle 60"/>
              <p:cNvSpPr>
                <a:spLocks noChangeArrowheads="1"/>
              </p:cNvSpPr>
              <p:nvPr/>
            </p:nvSpPr>
            <p:spPr bwMode="auto">
              <a:xfrm>
                <a:off x="10972179" y="7514594"/>
                <a:ext cx="22742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40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00" name="Rectangle 62"/>
              <p:cNvSpPr>
                <a:spLocks noChangeArrowheads="1"/>
              </p:cNvSpPr>
              <p:nvPr/>
            </p:nvSpPr>
            <p:spPr bwMode="auto">
              <a:xfrm>
                <a:off x="11085395" y="8028672"/>
                <a:ext cx="11371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entury Gothic"/>
                    <a:cs typeface="Century Gothic"/>
                  </a:rPr>
                  <a:t>0</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01" name="Freeform 63"/>
              <p:cNvSpPr>
                <a:spLocks noEditPoints="1"/>
              </p:cNvSpPr>
              <p:nvPr/>
            </p:nvSpPr>
            <p:spPr bwMode="auto">
              <a:xfrm>
                <a:off x="12687735" y="5248836"/>
                <a:ext cx="314960" cy="1239520"/>
              </a:xfrm>
              <a:custGeom>
                <a:avLst/>
                <a:gdLst>
                  <a:gd name="T0" fmla="*/ 0 w 248"/>
                  <a:gd name="T1" fmla="*/ 976 h 976"/>
                  <a:gd name="T2" fmla="*/ 248 w 248"/>
                  <a:gd name="T3" fmla="*/ 976 h 976"/>
                  <a:gd name="T4" fmla="*/ 0 w 248"/>
                  <a:gd name="T5" fmla="*/ 976 h 976"/>
                  <a:gd name="T6" fmla="*/ 120 w 248"/>
                  <a:gd name="T7" fmla="*/ 976 h 976"/>
                  <a:gd name="T8" fmla="*/ 120 w 248"/>
                  <a:gd name="T9" fmla="*/ 0 h 976"/>
                  <a:gd name="T10" fmla="*/ 120 w 248"/>
                  <a:gd name="T11" fmla="*/ 976 h 976"/>
                  <a:gd name="T12" fmla="*/ 0 w 248"/>
                  <a:gd name="T13" fmla="*/ 0 h 976"/>
                  <a:gd name="T14" fmla="*/ 248 w 248"/>
                  <a:gd name="T15" fmla="*/ 0 h 976"/>
                  <a:gd name="T16" fmla="*/ 0 w 248"/>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976">
                    <a:moveTo>
                      <a:pt x="0" y="976"/>
                    </a:moveTo>
                    <a:lnTo>
                      <a:pt x="248" y="976"/>
                    </a:lnTo>
                    <a:lnTo>
                      <a:pt x="0" y="976"/>
                    </a:lnTo>
                    <a:close/>
                    <a:moveTo>
                      <a:pt x="120" y="976"/>
                    </a:moveTo>
                    <a:lnTo>
                      <a:pt x="120" y="0"/>
                    </a:lnTo>
                    <a:lnTo>
                      <a:pt x="120" y="976"/>
                    </a:lnTo>
                    <a:close/>
                    <a:moveTo>
                      <a:pt x="0" y="0"/>
                    </a:moveTo>
                    <a:lnTo>
                      <a:pt x="248" y="0"/>
                    </a:lnTo>
                    <a:lnTo>
                      <a:pt x="0" y="0"/>
                    </a:lnTo>
                    <a:close/>
                  </a:path>
                </a:pathLst>
              </a:custGeom>
              <a:solidFill>
                <a:srgbClr val="D3CE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2" name="Freeform 64"/>
              <p:cNvSpPr>
                <a:spLocks noEditPoints="1"/>
              </p:cNvSpPr>
              <p:nvPr/>
            </p:nvSpPr>
            <p:spPr bwMode="auto">
              <a:xfrm>
                <a:off x="11655150" y="5248836"/>
                <a:ext cx="314960" cy="1239520"/>
              </a:xfrm>
              <a:custGeom>
                <a:avLst/>
                <a:gdLst>
                  <a:gd name="T0" fmla="*/ 0 w 248"/>
                  <a:gd name="T1" fmla="*/ 976 h 976"/>
                  <a:gd name="T2" fmla="*/ 248 w 248"/>
                  <a:gd name="T3" fmla="*/ 976 h 976"/>
                  <a:gd name="T4" fmla="*/ 0 w 248"/>
                  <a:gd name="T5" fmla="*/ 976 h 976"/>
                  <a:gd name="T6" fmla="*/ 120 w 248"/>
                  <a:gd name="T7" fmla="*/ 976 h 976"/>
                  <a:gd name="T8" fmla="*/ 120 w 248"/>
                  <a:gd name="T9" fmla="*/ 0 h 976"/>
                  <a:gd name="T10" fmla="*/ 120 w 248"/>
                  <a:gd name="T11" fmla="*/ 976 h 976"/>
                  <a:gd name="T12" fmla="*/ 0 w 248"/>
                  <a:gd name="T13" fmla="*/ 0 h 976"/>
                  <a:gd name="T14" fmla="*/ 248 w 248"/>
                  <a:gd name="T15" fmla="*/ 0 h 976"/>
                  <a:gd name="T16" fmla="*/ 0 w 248"/>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976">
                    <a:moveTo>
                      <a:pt x="0" y="976"/>
                    </a:moveTo>
                    <a:lnTo>
                      <a:pt x="248" y="976"/>
                    </a:lnTo>
                    <a:lnTo>
                      <a:pt x="0" y="976"/>
                    </a:lnTo>
                    <a:close/>
                    <a:moveTo>
                      <a:pt x="120" y="976"/>
                    </a:moveTo>
                    <a:lnTo>
                      <a:pt x="120" y="0"/>
                    </a:lnTo>
                    <a:lnTo>
                      <a:pt x="120" y="976"/>
                    </a:lnTo>
                    <a:close/>
                    <a:moveTo>
                      <a:pt x="0" y="0"/>
                    </a:moveTo>
                    <a:lnTo>
                      <a:pt x="248"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 name="Rectangle 65"/>
              <p:cNvSpPr>
                <a:spLocks noChangeArrowheads="1"/>
              </p:cNvSpPr>
              <p:nvPr/>
            </p:nvSpPr>
            <p:spPr bwMode="auto">
              <a:xfrm>
                <a:off x="11561380" y="5319956"/>
                <a:ext cx="495360" cy="599440"/>
              </a:xfrm>
              <a:prstGeom prst="rect">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AU"/>
              </a:p>
            </p:txBody>
          </p:sp>
          <p:sp>
            <p:nvSpPr>
              <p:cNvPr id="104" name="Rectangle 66"/>
              <p:cNvSpPr>
                <a:spLocks noChangeArrowheads="1"/>
              </p:cNvSpPr>
              <p:nvPr/>
            </p:nvSpPr>
            <p:spPr bwMode="auto">
              <a:xfrm>
                <a:off x="11561380" y="5319956"/>
                <a:ext cx="495360" cy="599440"/>
              </a:xfrm>
              <a:prstGeom prst="rect">
                <a:avLst/>
              </a:prstGeom>
              <a:noFill/>
              <a:ln w="1905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 name="Freeform 67"/>
              <p:cNvSpPr>
                <a:spLocks/>
              </p:cNvSpPr>
              <p:nvPr/>
            </p:nvSpPr>
            <p:spPr bwMode="auto">
              <a:xfrm>
                <a:off x="11561380" y="5584116"/>
                <a:ext cx="495360" cy="0"/>
              </a:xfrm>
              <a:custGeom>
                <a:avLst/>
                <a:gdLst>
                  <a:gd name="T0" fmla="*/ 0 w 496"/>
                  <a:gd name="T1" fmla="*/ 496 w 496"/>
                  <a:gd name="T2" fmla="*/ 0 w 496"/>
                </a:gdLst>
                <a:ahLst/>
                <a:cxnLst>
                  <a:cxn ang="0">
                    <a:pos x="T0" y="0"/>
                  </a:cxn>
                  <a:cxn ang="0">
                    <a:pos x="T1" y="0"/>
                  </a:cxn>
                  <a:cxn ang="0">
                    <a:pos x="T2" y="0"/>
                  </a:cxn>
                </a:cxnLst>
                <a:rect l="0" t="0" r="r" b="b"/>
                <a:pathLst>
                  <a:path w="496">
                    <a:moveTo>
                      <a:pt x="0" y="0"/>
                    </a:moveTo>
                    <a:lnTo>
                      <a:pt x="496" y="0"/>
                    </a:lnTo>
                    <a:lnTo>
                      <a:pt x="0" y="0"/>
                    </a:lnTo>
                    <a:close/>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 name="Freeform 68"/>
              <p:cNvSpPr>
                <a:spLocks noEditPoints="1"/>
              </p:cNvSpPr>
              <p:nvPr/>
            </p:nvSpPr>
            <p:spPr bwMode="auto">
              <a:xfrm>
                <a:off x="12616544" y="5584116"/>
                <a:ext cx="314960" cy="1911349"/>
              </a:xfrm>
              <a:custGeom>
                <a:avLst/>
                <a:gdLst>
                  <a:gd name="T0" fmla="*/ 0 w 248"/>
                  <a:gd name="T1" fmla="*/ 1505 h 1505"/>
                  <a:gd name="T2" fmla="*/ 248 w 248"/>
                  <a:gd name="T3" fmla="*/ 1505 h 1505"/>
                  <a:gd name="T4" fmla="*/ 0 w 248"/>
                  <a:gd name="T5" fmla="*/ 1505 h 1505"/>
                  <a:gd name="T6" fmla="*/ 120 w 248"/>
                  <a:gd name="T7" fmla="*/ 1505 h 1505"/>
                  <a:gd name="T8" fmla="*/ 120 w 248"/>
                  <a:gd name="T9" fmla="*/ 0 h 1505"/>
                  <a:gd name="T10" fmla="*/ 120 w 248"/>
                  <a:gd name="T11" fmla="*/ 1505 h 1505"/>
                  <a:gd name="T12" fmla="*/ 0 w 248"/>
                  <a:gd name="T13" fmla="*/ 0 h 1505"/>
                  <a:gd name="T14" fmla="*/ 248 w 248"/>
                  <a:gd name="T15" fmla="*/ 0 h 1505"/>
                  <a:gd name="T16" fmla="*/ 0 w 248"/>
                  <a:gd name="T1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505">
                    <a:moveTo>
                      <a:pt x="0" y="1505"/>
                    </a:moveTo>
                    <a:lnTo>
                      <a:pt x="248" y="1505"/>
                    </a:lnTo>
                    <a:lnTo>
                      <a:pt x="0" y="1505"/>
                    </a:lnTo>
                    <a:close/>
                    <a:moveTo>
                      <a:pt x="120" y="1505"/>
                    </a:moveTo>
                    <a:lnTo>
                      <a:pt x="120" y="0"/>
                    </a:lnTo>
                    <a:lnTo>
                      <a:pt x="120" y="1505"/>
                    </a:lnTo>
                    <a:close/>
                    <a:moveTo>
                      <a:pt x="0" y="0"/>
                    </a:moveTo>
                    <a:lnTo>
                      <a:pt x="248" y="0"/>
                    </a:lnTo>
                    <a:lnTo>
                      <a:pt x="0" y="0"/>
                    </a:lnTo>
                    <a:close/>
                  </a:path>
                </a:pathLst>
              </a:custGeom>
              <a:solidFill>
                <a:srgbClr val="D3CE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7" name="Freeform 69"/>
              <p:cNvSpPr>
                <a:spLocks noEditPoints="1"/>
              </p:cNvSpPr>
              <p:nvPr/>
            </p:nvSpPr>
            <p:spPr bwMode="auto">
              <a:xfrm>
                <a:off x="12469570" y="5584116"/>
                <a:ext cx="314960" cy="1911349"/>
              </a:xfrm>
              <a:custGeom>
                <a:avLst/>
                <a:gdLst>
                  <a:gd name="T0" fmla="*/ 0 w 248"/>
                  <a:gd name="T1" fmla="*/ 1505 h 1505"/>
                  <a:gd name="T2" fmla="*/ 248 w 248"/>
                  <a:gd name="T3" fmla="*/ 1505 h 1505"/>
                  <a:gd name="T4" fmla="*/ 0 w 248"/>
                  <a:gd name="T5" fmla="*/ 1505 h 1505"/>
                  <a:gd name="T6" fmla="*/ 120 w 248"/>
                  <a:gd name="T7" fmla="*/ 1505 h 1505"/>
                  <a:gd name="T8" fmla="*/ 120 w 248"/>
                  <a:gd name="T9" fmla="*/ 0 h 1505"/>
                  <a:gd name="T10" fmla="*/ 120 w 248"/>
                  <a:gd name="T11" fmla="*/ 1505 h 1505"/>
                  <a:gd name="T12" fmla="*/ 0 w 248"/>
                  <a:gd name="T13" fmla="*/ 0 h 1505"/>
                  <a:gd name="T14" fmla="*/ 248 w 248"/>
                  <a:gd name="T15" fmla="*/ 0 h 1505"/>
                  <a:gd name="T16" fmla="*/ 0 w 248"/>
                  <a:gd name="T1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505">
                    <a:moveTo>
                      <a:pt x="0" y="1505"/>
                    </a:moveTo>
                    <a:lnTo>
                      <a:pt x="248" y="1505"/>
                    </a:lnTo>
                    <a:lnTo>
                      <a:pt x="0" y="1505"/>
                    </a:lnTo>
                    <a:close/>
                    <a:moveTo>
                      <a:pt x="120" y="1505"/>
                    </a:moveTo>
                    <a:lnTo>
                      <a:pt x="120" y="0"/>
                    </a:lnTo>
                    <a:lnTo>
                      <a:pt x="120" y="1505"/>
                    </a:lnTo>
                    <a:close/>
                    <a:moveTo>
                      <a:pt x="0" y="0"/>
                    </a:moveTo>
                    <a:lnTo>
                      <a:pt x="248" y="0"/>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8" name="Rectangle 70"/>
              <p:cNvSpPr>
                <a:spLocks noChangeArrowheads="1"/>
              </p:cNvSpPr>
              <p:nvPr/>
            </p:nvSpPr>
            <p:spPr bwMode="auto">
              <a:xfrm>
                <a:off x="12371970" y="6041316"/>
                <a:ext cx="495360" cy="894080"/>
              </a:xfrm>
              <a:prstGeom prst="rect">
                <a:avLst/>
              </a:prstGeom>
              <a:solidFill>
                <a:srgbClr val="0066A7"/>
              </a:solidFill>
              <a:ln>
                <a:noFill/>
              </a:ln>
            </p:spPr>
            <p:txBody>
              <a:bodyPr vert="horz" wrap="square" lIns="91440" tIns="45720" rIns="91440" bIns="45720" numCol="1" anchor="t" anchorCtr="0" compatLnSpc="1">
                <a:prstTxWarp prst="textNoShape">
                  <a:avLst/>
                </a:prstTxWarp>
              </a:bodyPr>
              <a:lstStyle/>
              <a:p>
                <a:endParaRPr lang="en-AU"/>
              </a:p>
            </p:txBody>
          </p:sp>
          <p:sp>
            <p:nvSpPr>
              <p:cNvPr id="109" name="Rectangle 71"/>
              <p:cNvSpPr>
                <a:spLocks noChangeArrowheads="1"/>
              </p:cNvSpPr>
              <p:nvPr/>
            </p:nvSpPr>
            <p:spPr bwMode="auto">
              <a:xfrm>
                <a:off x="12371970" y="6041316"/>
                <a:ext cx="495360" cy="894080"/>
              </a:xfrm>
              <a:prstGeom prst="rect">
                <a:avLst/>
              </a:prstGeom>
              <a:noFill/>
              <a:ln w="1905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0" name="Freeform 72"/>
              <p:cNvSpPr>
                <a:spLocks/>
              </p:cNvSpPr>
              <p:nvPr/>
            </p:nvSpPr>
            <p:spPr bwMode="auto">
              <a:xfrm>
                <a:off x="12371970" y="6366436"/>
                <a:ext cx="495360" cy="0"/>
              </a:xfrm>
              <a:custGeom>
                <a:avLst/>
                <a:gdLst>
                  <a:gd name="T0" fmla="*/ 0 w 496"/>
                  <a:gd name="T1" fmla="*/ 496 w 496"/>
                  <a:gd name="T2" fmla="*/ 0 w 496"/>
                </a:gdLst>
                <a:ahLst/>
                <a:cxnLst>
                  <a:cxn ang="0">
                    <a:pos x="T0" y="0"/>
                  </a:cxn>
                  <a:cxn ang="0">
                    <a:pos x="T1" y="0"/>
                  </a:cxn>
                  <a:cxn ang="0">
                    <a:pos x="T2" y="0"/>
                  </a:cxn>
                </a:cxnLst>
                <a:rect l="0" t="0" r="r" b="b"/>
                <a:pathLst>
                  <a:path w="496">
                    <a:moveTo>
                      <a:pt x="0" y="0"/>
                    </a:moveTo>
                    <a:lnTo>
                      <a:pt x="496" y="0"/>
                    </a:lnTo>
                    <a:lnTo>
                      <a:pt x="0" y="0"/>
                    </a:lnTo>
                    <a:close/>
                  </a:path>
                </a:pathLst>
              </a:custGeom>
              <a:noFill/>
              <a:ln w="2540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1" name="TextBox 110"/>
              <p:cNvSpPr txBox="1"/>
              <p:nvPr/>
            </p:nvSpPr>
            <p:spPr>
              <a:xfrm rot="16200000">
                <a:off x="8931928" y="5960121"/>
                <a:ext cx="3375161" cy="646331"/>
              </a:xfrm>
              <a:prstGeom prst="rect">
                <a:avLst/>
              </a:prstGeom>
              <a:noFill/>
            </p:spPr>
            <p:txBody>
              <a:bodyPr wrap="square" rtlCol="0">
                <a:spAutoFit/>
              </a:bodyPr>
              <a:lstStyle/>
              <a:p>
                <a:pPr algn="ctr"/>
                <a:r>
                  <a:rPr lang="en-US" sz="1800" dirty="0">
                    <a:latin typeface="Century Gothic"/>
                    <a:cs typeface="Century Gothic"/>
                  </a:rPr>
                  <a:t>Time of peak rotation</a:t>
                </a:r>
              </a:p>
              <a:p>
                <a:pPr algn="ctr"/>
                <a:r>
                  <a:rPr lang="en-US" sz="1800" dirty="0">
                    <a:latin typeface="Century Gothic"/>
                    <a:cs typeface="Century Gothic"/>
                  </a:rPr>
                  <a:t>(% of movement)</a:t>
                </a:r>
              </a:p>
            </p:txBody>
          </p:sp>
          <p:sp>
            <p:nvSpPr>
              <p:cNvPr id="112" name="Rectangle 11"/>
              <p:cNvSpPr>
                <a:spLocks noChangeArrowheads="1"/>
              </p:cNvSpPr>
              <p:nvPr/>
            </p:nvSpPr>
            <p:spPr bwMode="auto">
              <a:xfrm>
                <a:off x="12299157" y="8217287"/>
                <a:ext cx="607539" cy="19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a:solidFill>
                      <a:srgbClr val="000000"/>
                    </a:solidFill>
                    <a:latin typeface="Century Gothic"/>
                    <a:cs typeface="Century Gothic"/>
                  </a:rPr>
                  <a:t>H</a:t>
                </a:r>
                <a:r>
                  <a:rPr kumimoji="0" lang="en-US" altLang="en-US" sz="1600" b="0" i="0" u="none" strike="noStrike" cap="none" normalizeH="0" baseline="0" dirty="0">
                    <a:ln>
                      <a:noFill/>
                    </a:ln>
                    <a:solidFill>
                      <a:srgbClr val="000000"/>
                    </a:solidFill>
                    <a:effectLst/>
                    <a:latin typeface="Century Gothic"/>
                    <a:cs typeface="Century Gothic"/>
                  </a:rPr>
                  <a:t>ealthy</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13" name="Rectangle 12"/>
              <p:cNvSpPr>
                <a:spLocks noChangeArrowheads="1"/>
              </p:cNvSpPr>
              <p:nvPr/>
            </p:nvSpPr>
            <p:spPr bwMode="auto">
              <a:xfrm>
                <a:off x="11561380" y="8217287"/>
                <a:ext cx="342241" cy="19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dirty="0">
                    <a:solidFill>
                      <a:srgbClr val="000000"/>
                    </a:solidFill>
                    <a:latin typeface="Century Gothic"/>
                    <a:cs typeface="Century Gothic"/>
                  </a:rPr>
                  <a:t>P</a:t>
                </a:r>
                <a:r>
                  <a:rPr kumimoji="0" lang="en-US" altLang="en-US" sz="1600" b="0" i="0" u="none" strike="noStrike" cap="none" normalizeH="0" baseline="0" dirty="0">
                    <a:ln>
                      <a:noFill/>
                    </a:ln>
                    <a:solidFill>
                      <a:srgbClr val="000000"/>
                    </a:solidFill>
                    <a:effectLst/>
                    <a:latin typeface="Century Gothic"/>
                    <a:cs typeface="Century Gothic"/>
                  </a:rPr>
                  <a:t>ain</a:t>
                </a:r>
                <a:endParaRPr kumimoji="0" lang="en-US" altLang="en-US" sz="1600" b="0" i="0" u="none" strike="noStrike" cap="none" normalizeH="0" baseline="0" dirty="0">
                  <a:ln>
                    <a:noFill/>
                  </a:ln>
                  <a:solidFill>
                    <a:schemeClr val="tx1"/>
                  </a:solidFill>
                  <a:effectLst/>
                  <a:latin typeface="Century Gothic"/>
                  <a:cs typeface="Century Gothic"/>
                </a:endParaRPr>
              </a:p>
            </p:txBody>
          </p:sp>
          <p:sp>
            <p:nvSpPr>
              <p:cNvPr id="1073" name="Line 12"/>
              <p:cNvSpPr>
                <a:spLocks noChangeShapeType="1"/>
              </p:cNvSpPr>
              <p:nvPr/>
            </p:nvSpPr>
            <p:spPr bwMode="auto">
              <a:xfrm flipH="1">
                <a:off x="11295814" y="7849375"/>
                <a:ext cx="0" cy="30240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74" name="Line 12"/>
              <p:cNvSpPr>
                <a:spLocks noChangeShapeType="1"/>
              </p:cNvSpPr>
              <p:nvPr/>
            </p:nvSpPr>
            <p:spPr bwMode="auto">
              <a:xfrm flipH="1">
                <a:off x="11223806" y="7658526"/>
                <a:ext cx="144016" cy="14401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75" name="Line 12"/>
              <p:cNvSpPr>
                <a:spLocks noChangeShapeType="1"/>
              </p:cNvSpPr>
              <p:nvPr/>
            </p:nvSpPr>
            <p:spPr bwMode="auto">
              <a:xfrm flipH="1">
                <a:off x="11223806" y="7777367"/>
                <a:ext cx="144016" cy="14401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AU"/>
              </a:p>
            </p:txBody>
          </p:sp>
        </p:grpSp>
      </p:gr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33428" y="19270970"/>
            <a:ext cx="1905000" cy="1905000"/>
          </a:xfrm>
          <a:prstGeom prst="rect">
            <a:avLst/>
          </a:prstGeom>
        </p:spPr>
      </p:pic>
    </p:spTree>
    <p:extLst>
      <p:ext uri="{BB962C8B-B14F-4D97-AF65-F5344CB8AC3E}">
        <p14:creationId xmlns:p14="http://schemas.microsoft.com/office/powerpoint/2010/main" val="680259761"/>
      </p:ext>
    </p:extLst>
  </p:cSld>
  <p:clrMapOvr>
    <a:masterClrMapping/>
  </p:clrMapOvr>
</p:sld>
</file>

<file path=ppt/theme/theme1.xml><?xml version="1.0" encoding="utf-8"?>
<a:theme xmlns:a="http://schemas.openxmlformats.org/drawingml/2006/main" name="Office Theme">
  <a:themeElements>
    <a:clrScheme name="UON CMYK COLOUR SET">
      <a:dk1>
        <a:srgbClr val="0B0D11"/>
      </a:dk1>
      <a:lt1>
        <a:sysClr val="window" lastClr="FFFFFF"/>
      </a:lt1>
      <a:dk2>
        <a:srgbClr val="F2B027"/>
      </a:dk2>
      <a:lt2>
        <a:srgbClr val="63AF34"/>
      </a:lt2>
      <a:accent1>
        <a:srgbClr val="0066A7"/>
      </a:accent1>
      <a:accent2>
        <a:srgbClr val="162E74"/>
      </a:accent2>
      <a:accent3>
        <a:srgbClr val="CD0920"/>
      </a:accent3>
      <a:accent4>
        <a:srgbClr val="DFC98D"/>
      </a:accent4>
      <a:accent5>
        <a:srgbClr val="551257"/>
      </a:accent5>
      <a:accent6>
        <a:srgbClr val="E27222"/>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7039</TotalTime>
  <Words>899</Words>
  <Application>Microsoft Office PowerPoint</Application>
  <PresentationFormat>Custom</PresentationFormat>
  <Paragraphs>56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Breen</dc:creator>
  <cp:lastModifiedBy>Mandy Johnson</cp:lastModifiedBy>
  <cp:revision>82</cp:revision>
  <cp:lastPrinted>2016-05-19T13:43:41Z</cp:lastPrinted>
  <dcterms:created xsi:type="dcterms:W3CDTF">2014-05-19T02:59:44Z</dcterms:created>
  <dcterms:modified xsi:type="dcterms:W3CDTF">2023-10-19T01:17:03Z</dcterms:modified>
</cp:coreProperties>
</file>